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264" r:id="rId5"/>
    <p:sldId id="265" r:id="rId6"/>
    <p:sldId id="271" r:id="rId7"/>
    <p:sldId id="270" r:id="rId8"/>
    <p:sldId id="266" r:id="rId9"/>
    <p:sldId id="260" r:id="rId10"/>
    <p:sldId id="262" r:id="rId11"/>
    <p:sldId id="268" r:id="rId12"/>
    <p:sldId id="272" r:id="rId13"/>
    <p:sldId id="269" r:id="rId14"/>
    <p:sldId id="263" r:id="rId15"/>
    <p:sldId id="256" r:id="rId16"/>
    <p:sldId id="257" r:id="rId17"/>
    <p:sldId id="267" r:id="rId18"/>
  </p:sldIdLst>
  <p:sldSz cx="6858000" cy="9906000" type="A4"/>
  <p:notesSz cx="6807200" cy="99393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BFB"/>
    <a:srgbClr val="6A956A"/>
    <a:srgbClr val="B54E94"/>
    <a:srgbClr val="B7B5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2" d="100"/>
          <a:sy n="42" d="100"/>
        </p:scale>
        <p:origin x="2280" y="36"/>
      </p:cViewPr>
      <p:guideLst>
        <p:guide orient="horz" pos="312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6038" y="0"/>
            <a:ext cx="2949575" cy="498475"/>
          </a:xfrm>
          <a:prstGeom prst="rect">
            <a:avLst/>
          </a:prstGeom>
        </p:spPr>
        <p:txBody>
          <a:bodyPr vert="horz" lIns="91440" tIns="45720" rIns="91440" bIns="45720" rtlCol="0"/>
          <a:lstStyle>
            <a:lvl1pPr algn="r">
              <a:defRPr sz="1200"/>
            </a:lvl1pPr>
          </a:lstStyle>
          <a:p>
            <a:fld id="{CA879134-B094-4564-9AEF-2C59E1285994}" type="datetimeFigureOut">
              <a:rPr lang="en-GB" smtClean="0"/>
              <a:t>06/10/2025</a:t>
            </a:fld>
            <a:endParaRPr lang="en-GB"/>
          </a:p>
        </p:txBody>
      </p:sp>
      <p:sp>
        <p:nvSpPr>
          <p:cNvPr id="4" name="Slide Image Placeholder 3"/>
          <p:cNvSpPr>
            <a:spLocks noGrp="1" noRot="1" noChangeAspect="1"/>
          </p:cNvSpPr>
          <p:nvPr>
            <p:ph type="sldImg" idx="2"/>
          </p:nvPr>
        </p:nvSpPr>
        <p:spPr>
          <a:xfrm>
            <a:off x="2243138" y="1243013"/>
            <a:ext cx="2320925" cy="33543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038" y="4783138"/>
            <a:ext cx="5445125" cy="39131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0863"/>
            <a:ext cx="2949575"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6038" y="9440863"/>
            <a:ext cx="2949575" cy="498475"/>
          </a:xfrm>
          <a:prstGeom prst="rect">
            <a:avLst/>
          </a:prstGeom>
        </p:spPr>
        <p:txBody>
          <a:bodyPr vert="horz" lIns="91440" tIns="45720" rIns="91440" bIns="45720" rtlCol="0" anchor="b"/>
          <a:lstStyle>
            <a:lvl1pPr algn="r">
              <a:defRPr sz="1200"/>
            </a:lvl1pPr>
          </a:lstStyle>
          <a:p>
            <a:fld id="{37582453-4E66-4B23-B02A-CFFE55F32CCB}" type="slidenum">
              <a:rPr lang="en-GB" smtClean="0"/>
              <a:t>‹#›</a:t>
            </a:fld>
            <a:endParaRPr lang="en-GB"/>
          </a:p>
        </p:txBody>
      </p:sp>
    </p:spTree>
    <p:extLst>
      <p:ext uri="{BB962C8B-B14F-4D97-AF65-F5344CB8AC3E}">
        <p14:creationId xmlns:p14="http://schemas.microsoft.com/office/powerpoint/2010/main" val="3168663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Thank you so much for coming this evening. Harness that excitement of becoming readers – because they will be challenges and we want to create readers that enjoy reading!</a:t>
            </a:r>
          </a:p>
        </p:txBody>
      </p:sp>
      <p:sp>
        <p:nvSpPr>
          <p:cNvPr id="4" name="Slide Number Placeholder 3"/>
          <p:cNvSpPr>
            <a:spLocks noGrp="1"/>
          </p:cNvSpPr>
          <p:nvPr>
            <p:ph type="sldNum" sz="quarter" idx="5"/>
          </p:nvPr>
        </p:nvSpPr>
        <p:spPr/>
        <p:txBody>
          <a:bodyPr/>
          <a:lstStyle/>
          <a:p>
            <a:fld id="{37582453-4E66-4B23-B02A-CFFE55F32CCB}" type="slidenum">
              <a:rPr lang="en-GB" smtClean="0"/>
              <a:t>1</a:t>
            </a:fld>
            <a:endParaRPr lang="en-GB"/>
          </a:p>
        </p:txBody>
      </p:sp>
    </p:spTree>
    <p:extLst>
      <p:ext uri="{BB962C8B-B14F-4D97-AF65-F5344CB8AC3E}">
        <p14:creationId xmlns:p14="http://schemas.microsoft.com/office/powerpoint/2010/main" val="2725305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a:t>
            </a:r>
          </a:p>
          <a:p>
            <a:r>
              <a:rPr lang="en-US">
                <a:ea typeface="Calibri"/>
                <a:cs typeface="Calibri"/>
              </a:rPr>
              <a:t>Everyone comes to phonics with their own past history of learning to read, I remember letter land and bill, chip and kipper!</a:t>
            </a:r>
          </a:p>
          <a:p>
            <a:r>
              <a:rPr lang="en-US">
                <a:ea typeface="Calibri"/>
                <a:cs typeface="Calibri"/>
              </a:rPr>
              <a:t>Its so important that you are familiar with how your children are being taught so that you can support that learning at home.</a:t>
            </a:r>
          </a:p>
          <a:p>
            <a:r>
              <a:rPr lang="en-US">
                <a:ea typeface="Calibri"/>
                <a:cs typeface="Calibri"/>
              </a:rPr>
              <a:t>Fine motor – ready to write?</a:t>
            </a:r>
          </a:p>
        </p:txBody>
      </p:sp>
      <p:sp>
        <p:nvSpPr>
          <p:cNvPr id="4" name="Slide Number Placeholder 3"/>
          <p:cNvSpPr>
            <a:spLocks noGrp="1"/>
          </p:cNvSpPr>
          <p:nvPr>
            <p:ph type="sldNum" sz="quarter" idx="10"/>
          </p:nvPr>
        </p:nvSpPr>
        <p:spPr/>
        <p:txBody>
          <a:bodyPr/>
          <a:lstStyle/>
          <a:p>
            <a:fld id="{37582453-4E66-4B23-B02A-CFFE55F32CCB}" type="slidenum">
              <a:rPr lang="en-GB" smtClean="0"/>
              <a:t>2</a:t>
            </a:fld>
            <a:endParaRPr lang="en-GB"/>
          </a:p>
        </p:txBody>
      </p:sp>
    </p:spTree>
    <p:extLst>
      <p:ext uri="{BB962C8B-B14F-4D97-AF65-F5344CB8AC3E}">
        <p14:creationId xmlns:p14="http://schemas.microsoft.com/office/powerpoint/2010/main" val="2384754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a:t>
            </a:r>
          </a:p>
          <a:p>
            <a:r>
              <a:rPr lang="en-US">
                <a:ea typeface="Calibri"/>
                <a:cs typeface="Calibri"/>
              </a:rPr>
              <a:t>So with that in mind - Can you read this for me?! This is what your children are doing everyday – this is why they are so tired!</a:t>
            </a:r>
          </a:p>
        </p:txBody>
      </p:sp>
      <p:sp>
        <p:nvSpPr>
          <p:cNvPr id="4" name="Slide Number Placeholder 3"/>
          <p:cNvSpPr>
            <a:spLocks noGrp="1"/>
          </p:cNvSpPr>
          <p:nvPr>
            <p:ph type="sldNum" sz="quarter" idx="5"/>
          </p:nvPr>
        </p:nvSpPr>
        <p:spPr/>
        <p:txBody>
          <a:bodyPr/>
          <a:lstStyle/>
          <a:p>
            <a:fld id="{37582453-4E66-4B23-B02A-CFFE55F32CCB}" type="slidenum">
              <a:rPr lang="en-GB" smtClean="0"/>
              <a:t>3</a:t>
            </a:fld>
            <a:endParaRPr lang="en-GB"/>
          </a:p>
        </p:txBody>
      </p:sp>
    </p:spTree>
    <p:extLst>
      <p:ext uri="{BB962C8B-B14F-4D97-AF65-F5344CB8AC3E}">
        <p14:creationId xmlns:p14="http://schemas.microsoft.com/office/powerpoint/2010/main" val="431425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a:t>
            </a:r>
            <a:endParaRPr lang="en-US"/>
          </a:p>
          <a:p>
            <a:r>
              <a:rPr lang="en-US">
                <a:ea typeface="Calibri"/>
                <a:cs typeface="Calibri"/>
              </a:rPr>
              <a:t>STOP VIDEO AT 4MIN</a:t>
            </a:r>
          </a:p>
          <a:p>
            <a:r>
              <a:rPr lang="en-US">
                <a:ea typeface="Calibri"/>
                <a:cs typeface="Calibri"/>
              </a:rPr>
              <a:t>To clarify QUIZ!  letter sound is a phoneme, the physical letter is a grapheme. Two letters is a diagraph, three letters is a trigraph. Split diagraphs </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37582453-4E66-4B23-B02A-CFFE55F32CCB}" type="slidenum">
              <a:rPr lang="en-GB" smtClean="0"/>
              <a:t>4</a:t>
            </a:fld>
            <a:endParaRPr lang="en-GB"/>
          </a:p>
        </p:txBody>
      </p:sp>
    </p:spTree>
    <p:extLst>
      <p:ext uri="{BB962C8B-B14F-4D97-AF65-F5344CB8AC3E}">
        <p14:creationId xmlns:p14="http://schemas.microsoft.com/office/powerpoint/2010/main" val="3503339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seen in the video this is </a:t>
            </a:r>
            <a:r>
              <a:rPr lang="en-US" b="1"/>
              <a:t>Systematic Synthetic Phonics (SSP)</a:t>
            </a:r>
            <a:r>
              <a:rPr lang="en-US"/>
              <a:t> one of many schemes – its about consistently in resources, books, sound mats when explicitly teaching phonics. This helps reduce the cognitive load for pupils. Routine and structure.</a:t>
            </a:r>
          </a:p>
          <a:p>
            <a:r>
              <a:rPr lang="en-US">
                <a:ea typeface="Calibri"/>
                <a:cs typeface="Calibri"/>
              </a:rPr>
              <a:t>GS – This is </a:t>
            </a:r>
            <a:r>
              <a:rPr lang="en-US" err="1">
                <a:ea typeface="Calibri"/>
                <a:cs typeface="Calibri"/>
              </a:rPr>
              <a:t>fred</a:t>
            </a:r>
            <a:r>
              <a:rPr lang="en-US">
                <a:ea typeface="Calibri"/>
                <a:cs typeface="Calibri"/>
              </a:rPr>
              <a:t>! Fred talk – sounding it out! </a:t>
            </a:r>
          </a:p>
          <a:p>
            <a:r>
              <a:rPr lang="en-US">
                <a:ea typeface="Calibri"/>
                <a:cs typeface="Calibri"/>
              </a:rPr>
              <a:t>Videos on tapestry demonstrating the pure sounds</a:t>
            </a:r>
            <a:endParaRPr lang="en-US"/>
          </a:p>
        </p:txBody>
      </p:sp>
      <p:sp>
        <p:nvSpPr>
          <p:cNvPr id="4" name="Slide Number Placeholder 3"/>
          <p:cNvSpPr>
            <a:spLocks noGrp="1"/>
          </p:cNvSpPr>
          <p:nvPr>
            <p:ph type="sldNum" sz="quarter" idx="5"/>
          </p:nvPr>
        </p:nvSpPr>
        <p:spPr/>
        <p:txBody>
          <a:bodyPr/>
          <a:lstStyle/>
          <a:p>
            <a:fld id="{37582453-4E66-4B23-B02A-CFFE55F32CCB}" type="slidenum">
              <a:rPr lang="en-GB" smtClean="0"/>
              <a:t>5</a:t>
            </a:fld>
            <a:endParaRPr lang="en-GB"/>
          </a:p>
        </p:txBody>
      </p:sp>
    </p:spTree>
    <p:extLst>
      <p:ext uri="{BB962C8B-B14F-4D97-AF65-F5344CB8AC3E}">
        <p14:creationId xmlns:p14="http://schemas.microsoft.com/office/powerpoint/2010/main" val="2357652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So thinking of </a:t>
            </a:r>
            <a:r>
              <a:rPr lang="en-US" err="1">
                <a:ea typeface="Calibri"/>
                <a:cs typeface="Calibri"/>
              </a:rPr>
              <a:t>fred</a:t>
            </a:r>
            <a:r>
              <a:rPr lang="en-US">
                <a:ea typeface="Calibri"/>
                <a:cs typeface="Calibri"/>
              </a:rPr>
              <a:t> and his </a:t>
            </a:r>
            <a:r>
              <a:rPr lang="en-US" err="1">
                <a:ea typeface="Calibri"/>
                <a:cs typeface="Calibri"/>
              </a:rPr>
              <a:t>fred</a:t>
            </a:r>
            <a:r>
              <a:rPr lang="en-US">
                <a:ea typeface="Calibri"/>
                <a:cs typeface="Calibri"/>
              </a:rPr>
              <a:t> talk, one of the keys ways you can support your child is breaking the sounds down in words. When talking to your children are you going to have j-a-m on your toast?</a:t>
            </a:r>
          </a:p>
        </p:txBody>
      </p:sp>
      <p:sp>
        <p:nvSpPr>
          <p:cNvPr id="4" name="Slide Number Placeholder 3"/>
          <p:cNvSpPr>
            <a:spLocks noGrp="1"/>
          </p:cNvSpPr>
          <p:nvPr>
            <p:ph type="sldNum" sz="quarter" idx="5"/>
          </p:nvPr>
        </p:nvSpPr>
        <p:spPr/>
        <p:txBody>
          <a:bodyPr/>
          <a:lstStyle/>
          <a:p>
            <a:fld id="{37582453-4E66-4B23-B02A-CFFE55F32CCB}" type="slidenum">
              <a:rPr lang="en-GB" smtClean="0"/>
              <a:t>6</a:t>
            </a:fld>
            <a:endParaRPr lang="en-GB"/>
          </a:p>
        </p:txBody>
      </p:sp>
    </p:spTree>
    <p:extLst>
      <p:ext uri="{BB962C8B-B14F-4D97-AF65-F5344CB8AC3E}">
        <p14:creationId xmlns:p14="http://schemas.microsoft.com/office/powerpoint/2010/main" val="3721085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GS, mention ‘pure sounds’.</a:t>
            </a:r>
          </a:p>
          <a:p>
            <a:r>
              <a:rPr lang="en-US">
                <a:ea typeface="Calibri"/>
                <a:cs typeface="Calibri"/>
              </a:rPr>
              <a:t>Talk about the daily phonics sessions, teach, </a:t>
            </a:r>
            <a:r>
              <a:rPr lang="en-US" err="1">
                <a:ea typeface="Calibri"/>
                <a:cs typeface="Calibri"/>
              </a:rPr>
              <a:t>speedsounds</a:t>
            </a:r>
            <a:r>
              <a:rPr lang="en-US">
                <a:ea typeface="Calibri"/>
                <a:cs typeface="Calibri"/>
              </a:rPr>
              <a:t>, baking trays, letter formation, green word cards, my turn your turn.</a:t>
            </a:r>
          </a:p>
          <a:p>
            <a:r>
              <a:rPr lang="en-US">
                <a:ea typeface="Calibri"/>
                <a:cs typeface="Calibri"/>
              </a:rPr>
              <a:t>Special friends? Fred talk, say the word. Red words – tricky words and bookmarks.</a:t>
            </a:r>
          </a:p>
        </p:txBody>
      </p:sp>
      <p:sp>
        <p:nvSpPr>
          <p:cNvPr id="4" name="Slide Number Placeholder 3"/>
          <p:cNvSpPr>
            <a:spLocks noGrp="1"/>
          </p:cNvSpPr>
          <p:nvPr>
            <p:ph type="sldNum" sz="quarter" idx="5"/>
          </p:nvPr>
        </p:nvSpPr>
        <p:spPr/>
        <p:txBody>
          <a:bodyPr/>
          <a:lstStyle/>
          <a:p>
            <a:fld id="{37582453-4E66-4B23-B02A-CFFE55F32CCB}" type="slidenum">
              <a:rPr lang="en-GB" smtClean="0"/>
              <a:t>7</a:t>
            </a:fld>
            <a:endParaRPr lang="en-GB"/>
          </a:p>
        </p:txBody>
      </p:sp>
    </p:spTree>
    <p:extLst>
      <p:ext uri="{BB962C8B-B14F-4D97-AF65-F5344CB8AC3E}">
        <p14:creationId xmlns:p14="http://schemas.microsoft.com/office/powerpoint/2010/main" val="3136176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BW – This slide and the next slide, can you comment on how phonics changes in year 1 and how we manage that transition?</a:t>
            </a:r>
          </a:p>
          <a:p>
            <a:r>
              <a:rPr lang="en-US">
                <a:ea typeface="Calibri"/>
                <a:cs typeface="Calibri"/>
              </a:rPr>
              <a:t>Can you also mention alien words and how this ties in with the phonic screener?</a:t>
            </a:r>
          </a:p>
          <a:p>
            <a:r>
              <a:rPr lang="en-US">
                <a:ea typeface="Calibri"/>
                <a:cs typeface="Calibri"/>
              </a:rPr>
              <a:t>Fred in your head, speedy words</a:t>
            </a:r>
          </a:p>
        </p:txBody>
      </p:sp>
      <p:sp>
        <p:nvSpPr>
          <p:cNvPr id="4" name="Slide Number Placeholder 3"/>
          <p:cNvSpPr>
            <a:spLocks noGrp="1"/>
          </p:cNvSpPr>
          <p:nvPr>
            <p:ph type="sldNum" sz="quarter" idx="5"/>
          </p:nvPr>
        </p:nvSpPr>
        <p:spPr/>
        <p:txBody>
          <a:bodyPr/>
          <a:lstStyle/>
          <a:p>
            <a:fld id="{37582453-4E66-4B23-B02A-CFFE55F32CCB}" type="slidenum">
              <a:rPr lang="en-GB" smtClean="0"/>
              <a:t>8</a:t>
            </a:fld>
            <a:endParaRPr lang="en-GB"/>
          </a:p>
        </p:txBody>
      </p:sp>
    </p:spTree>
    <p:extLst>
      <p:ext uri="{BB962C8B-B14F-4D97-AF65-F5344CB8AC3E}">
        <p14:creationId xmlns:p14="http://schemas.microsoft.com/office/powerpoint/2010/main" val="547133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796F7-292C-C73D-4E3C-3E444170B5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D69B0A-5643-1C49-4E6A-75B51BE609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66D095-6EA0-E3C7-0FB5-2C0A58841136}"/>
              </a:ext>
            </a:extLst>
          </p:cNvPr>
          <p:cNvSpPr>
            <a:spLocks noGrp="1"/>
          </p:cNvSpPr>
          <p:nvPr>
            <p:ph type="body" idx="1"/>
          </p:nvPr>
        </p:nvSpPr>
        <p:spPr/>
        <p:txBody>
          <a:bodyPr/>
          <a:lstStyle/>
          <a:p>
            <a:r>
              <a:rPr lang="en-US">
                <a:ea typeface="Calibri"/>
                <a:cs typeface="Calibri"/>
              </a:rPr>
              <a:t>How phonics changes in year 1</a:t>
            </a:r>
          </a:p>
          <a:p>
            <a:r>
              <a:rPr lang="en-US">
                <a:ea typeface="Calibri"/>
                <a:cs typeface="Calibri"/>
              </a:rPr>
              <a:t>Phonics Screener</a:t>
            </a:r>
          </a:p>
          <a:p>
            <a:endParaRPr lang="en-US">
              <a:ea typeface="Calibri"/>
              <a:cs typeface="Calibri"/>
            </a:endParaRPr>
          </a:p>
          <a:p>
            <a:endParaRPr lang="en-US">
              <a:ea typeface="Calibri"/>
              <a:cs typeface="Calibri"/>
            </a:endParaRPr>
          </a:p>
        </p:txBody>
      </p:sp>
      <p:sp>
        <p:nvSpPr>
          <p:cNvPr id="4" name="Slide Number Placeholder 3">
            <a:extLst>
              <a:ext uri="{FF2B5EF4-FFF2-40B4-BE49-F238E27FC236}">
                <a16:creationId xmlns:a16="http://schemas.microsoft.com/office/drawing/2014/main" id="{2F000841-9A54-C959-E509-4E6B7E01E88B}"/>
              </a:ext>
            </a:extLst>
          </p:cNvPr>
          <p:cNvSpPr>
            <a:spLocks noGrp="1"/>
          </p:cNvSpPr>
          <p:nvPr>
            <p:ph type="sldNum" sz="quarter" idx="5"/>
          </p:nvPr>
        </p:nvSpPr>
        <p:spPr/>
        <p:txBody>
          <a:bodyPr/>
          <a:lstStyle/>
          <a:p>
            <a:fld id="{37582453-4E66-4B23-B02A-CFFE55F32CCB}" type="slidenum">
              <a:rPr lang="en-GB" smtClean="0"/>
              <a:t>9</a:t>
            </a:fld>
            <a:endParaRPr lang="en-GB"/>
          </a:p>
        </p:txBody>
      </p:sp>
    </p:spTree>
    <p:extLst>
      <p:ext uri="{BB962C8B-B14F-4D97-AF65-F5344CB8AC3E}">
        <p14:creationId xmlns:p14="http://schemas.microsoft.com/office/powerpoint/2010/main" val="3442795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BW- spelling</a:t>
            </a:r>
          </a:p>
        </p:txBody>
      </p:sp>
      <p:sp>
        <p:nvSpPr>
          <p:cNvPr id="4" name="Slide Number Placeholder 3"/>
          <p:cNvSpPr>
            <a:spLocks noGrp="1"/>
          </p:cNvSpPr>
          <p:nvPr>
            <p:ph type="sldNum" sz="quarter" idx="5"/>
          </p:nvPr>
        </p:nvSpPr>
        <p:spPr/>
        <p:txBody>
          <a:bodyPr/>
          <a:lstStyle/>
          <a:p>
            <a:fld id="{37582453-4E66-4B23-B02A-CFFE55F32CCB}" type="slidenum">
              <a:rPr lang="en-GB" smtClean="0"/>
              <a:t>10</a:t>
            </a:fld>
            <a:endParaRPr lang="en-GB"/>
          </a:p>
        </p:txBody>
      </p:sp>
    </p:spTree>
    <p:extLst>
      <p:ext uri="{BB962C8B-B14F-4D97-AF65-F5344CB8AC3E}">
        <p14:creationId xmlns:p14="http://schemas.microsoft.com/office/powerpoint/2010/main" val="32133263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 – alongside a book, you will have an activity or book on oxford owl. </a:t>
            </a:r>
          </a:p>
          <a:p>
            <a:r>
              <a:rPr lang="en-US">
                <a:ea typeface="Calibri"/>
                <a:cs typeface="Calibri"/>
              </a:rPr>
              <a:t>Look at the back for questions to ask your child</a:t>
            </a:r>
          </a:p>
        </p:txBody>
      </p:sp>
      <p:sp>
        <p:nvSpPr>
          <p:cNvPr id="4" name="Slide Number Placeholder 3"/>
          <p:cNvSpPr>
            <a:spLocks noGrp="1"/>
          </p:cNvSpPr>
          <p:nvPr>
            <p:ph type="sldNum" sz="quarter" idx="5"/>
          </p:nvPr>
        </p:nvSpPr>
        <p:spPr/>
        <p:txBody>
          <a:bodyPr/>
          <a:lstStyle/>
          <a:p>
            <a:fld id="{37582453-4E66-4B23-B02A-CFFE55F32CCB}" type="slidenum">
              <a:rPr lang="en-GB" smtClean="0"/>
              <a:t>11</a:t>
            </a:fld>
            <a:endParaRPr lang="en-GB"/>
          </a:p>
        </p:txBody>
      </p:sp>
    </p:spTree>
    <p:extLst>
      <p:ext uri="{BB962C8B-B14F-4D97-AF65-F5344CB8AC3E}">
        <p14:creationId xmlns:p14="http://schemas.microsoft.com/office/powerpoint/2010/main" val="22901313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a:t>
            </a:r>
          </a:p>
        </p:txBody>
      </p:sp>
      <p:sp>
        <p:nvSpPr>
          <p:cNvPr id="4" name="Slide Number Placeholder 3"/>
          <p:cNvSpPr>
            <a:spLocks noGrp="1"/>
          </p:cNvSpPr>
          <p:nvPr>
            <p:ph type="sldNum" sz="quarter" idx="5"/>
          </p:nvPr>
        </p:nvSpPr>
        <p:spPr/>
        <p:txBody>
          <a:bodyPr/>
          <a:lstStyle/>
          <a:p>
            <a:fld id="{37582453-4E66-4B23-B02A-CFFE55F32CCB}" type="slidenum">
              <a:rPr lang="en-GB" smtClean="0"/>
              <a:t>12</a:t>
            </a:fld>
            <a:endParaRPr lang="en-GB"/>
          </a:p>
        </p:txBody>
      </p:sp>
    </p:spTree>
    <p:extLst>
      <p:ext uri="{BB962C8B-B14F-4D97-AF65-F5344CB8AC3E}">
        <p14:creationId xmlns:p14="http://schemas.microsoft.com/office/powerpoint/2010/main" val="611169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 – this is supported in RWI books by the text being red so that the children know this is a word they just need to learn </a:t>
            </a:r>
          </a:p>
          <a:p>
            <a:r>
              <a:rPr lang="en-US"/>
              <a:t> Three times a week promotes high levels of fluency, accuracy and understanding</a:t>
            </a:r>
          </a:p>
        </p:txBody>
      </p:sp>
      <p:sp>
        <p:nvSpPr>
          <p:cNvPr id="4" name="Slide Number Placeholder 3"/>
          <p:cNvSpPr>
            <a:spLocks noGrp="1"/>
          </p:cNvSpPr>
          <p:nvPr>
            <p:ph type="sldNum" sz="quarter" idx="5"/>
          </p:nvPr>
        </p:nvSpPr>
        <p:spPr/>
        <p:txBody>
          <a:bodyPr/>
          <a:lstStyle/>
          <a:p>
            <a:fld id="{37582453-4E66-4B23-B02A-CFFE55F32CCB}" type="slidenum">
              <a:rPr lang="en-GB" smtClean="0"/>
              <a:t>13</a:t>
            </a:fld>
            <a:endParaRPr lang="en-GB"/>
          </a:p>
        </p:txBody>
      </p:sp>
    </p:spTree>
    <p:extLst>
      <p:ext uri="{BB962C8B-B14F-4D97-AF65-F5344CB8AC3E}">
        <p14:creationId xmlns:p14="http://schemas.microsoft.com/office/powerpoint/2010/main" val="238603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GS</a:t>
            </a:r>
          </a:p>
        </p:txBody>
      </p:sp>
      <p:sp>
        <p:nvSpPr>
          <p:cNvPr id="4" name="Slide Number Placeholder 3"/>
          <p:cNvSpPr>
            <a:spLocks noGrp="1"/>
          </p:cNvSpPr>
          <p:nvPr>
            <p:ph type="sldNum" sz="quarter" idx="5"/>
          </p:nvPr>
        </p:nvSpPr>
        <p:spPr/>
        <p:txBody>
          <a:bodyPr/>
          <a:lstStyle/>
          <a:p>
            <a:fld id="{37582453-4E66-4B23-B02A-CFFE55F32CCB}" type="slidenum">
              <a:rPr lang="en-GB" smtClean="0"/>
              <a:t>14</a:t>
            </a:fld>
            <a:endParaRPr lang="en-GB"/>
          </a:p>
        </p:txBody>
      </p:sp>
    </p:spTree>
    <p:extLst>
      <p:ext uri="{BB962C8B-B14F-4D97-AF65-F5344CB8AC3E}">
        <p14:creationId xmlns:p14="http://schemas.microsoft.com/office/powerpoint/2010/main" val="2698332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42FE543A-73CC-4C73-BF36-63DC249AD27F}" type="datetimeFigureOut">
              <a:rPr lang="en-AU" smtClean="0"/>
              <a:t>6/10/2025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3268144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FE543A-73CC-4C73-BF36-63DC249AD27F}" type="datetimeFigureOut">
              <a:rPr lang="en-AU" smtClean="0"/>
              <a:t>6/10/2025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815697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FE543A-73CC-4C73-BF36-63DC249AD27F}" type="datetimeFigureOut">
              <a:rPr lang="en-AU" smtClean="0"/>
              <a:t>6/10/2025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3751032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2FE543A-73CC-4C73-BF36-63DC249AD27F}" type="datetimeFigureOut">
              <a:rPr lang="en-AU" smtClean="0"/>
              <a:t>6/10/2025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4062717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2FE543A-73CC-4C73-BF36-63DC249AD27F}" type="datetimeFigureOut">
              <a:rPr lang="en-AU" smtClean="0"/>
              <a:t>6/10/2025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1169620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2FE543A-73CC-4C73-BF36-63DC249AD27F}" type="datetimeFigureOut">
              <a:rPr lang="en-AU" smtClean="0"/>
              <a:t>6/10/2025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402751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FE543A-73CC-4C73-BF36-63DC249AD27F}" type="datetimeFigureOut">
              <a:rPr lang="en-AU" smtClean="0"/>
              <a:t>6/10/2025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1234472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FE543A-73CC-4C73-BF36-63DC249AD27F}" type="datetimeFigureOut">
              <a:rPr lang="en-AU" smtClean="0"/>
              <a:t>6/10/2025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2580623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FE543A-73CC-4C73-BF36-63DC249AD27F}" type="datetimeFigureOut">
              <a:rPr lang="en-AU" smtClean="0"/>
              <a:t>6/10/2025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62169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FE543A-73CC-4C73-BF36-63DC249AD27F}" type="datetimeFigureOut">
              <a:rPr lang="en-AU" smtClean="0"/>
              <a:t>6/10/2025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2853825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2FE543A-73CC-4C73-BF36-63DC249AD27F}" type="datetimeFigureOut">
              <a:rPr lang="en-AU" smtClean="0"/>
              <a:t>6/10/2025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E5D3DA6-73A6-48DC-8241-DEF4BEEC3BAE}" type="slidenum">
              <a:rPr lang="en-AU" smtClean="0"/>
              <a:t>‹#›</a:t>
            </a:fld>
            <a:endParaRPr lang="en-AU"/>
          </a:p>
        </p:txBody>
      </p:sp>
    </p:spTree>
    <p:extLst>
      <p:ext uri="{BB962C8B-B14F-4D97-AF65-F5344CB8AC3E}">
        <p14:creationId xmlns:p14="http://schemas.microsoft.com/office/powerpoint/2010/main" val="4217078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FE543A-73CC-4C73-BF36-63DC249AD27F}" type="datetimeFigureOut">
              <a:rPr lang="en-AU" smtClean="0"/>
              <a:t>6/10/2025</a:t>
            </a:fld>
            <a:endParaRPr lang="en-AU"/>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9E5D3DA6-73A6-48DC-8241-DEF4BEEC3BAE}" type="slidenum">
              <a:rPr lang="en-AU" smtClean="0"/>
              <a:t>‹#›</a:t>
            </a:fld>
            <a:endParaRPr lang="en-AU"/>
          </a:p>
        </p:txBody>
      </p:sp>
    </p:spTree>
    <p:extLst>
      <p:ext uri="{BB962C8B-B14F-4D97-AF65-F5344CB8AC3E}">
        <p14:creationId xmlns:p14="http://schemas.microsoft.com/office/powerpoint/2010/main" val="31284754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s://www.youtube.com/watch?v=42jb6PopZCI"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s://home.oxfordowl.co.uk/reading/reading-schemes-oxford-levels/read-write-inc-phonics-guid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905BA41-EE6E-4F80-8636-447F22DD72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858000" cy="9906000"/>
          </a:xfrm>
          <a:prstGeom prst="rect">
            <a:avLst/>
          </a:prstGeom>
          <a:solidFill>
            <a:srgbClr val="2D3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defRPr/>
            </a:pPr>
            <a:endParaRPr lang="en-US" sz="1013">
              <a:solidFill>
                <a:prstClr val="white"/>
              </a:solidFill>
              <a:latin typeface="Calibri" panose="020F0502020204030204"/>
            </a:endParaRPr>
          </a:p>
        </p:txBody>
      </p:sp>
      <p:sp>
        <p:nvSpPr>
          <p:cNvPr id="2" name="TextBox 1">
            <a:extLst>
              <a:ext uri="{FF2B5EF4-FFF2-40B4-BE49-F238E27FC236}">
                <a16:creationId xmlns:a16="http://schemas.microsoft.com/office/drawing/2014/main" id="{6750EC41-3B73-4B41-911D-83A52D35E7F5}"/>
              </a:ext>
            </a:extLst>
          </p:cNvPr>
          <p:cNvSpPr txBox="1"/>
          <p:nvPr/>
        </p:nvSpPr>
        <p:spPr>
          <a:xfrm>
            <a:off x="550334" y="5875866"/>
            <a:ext cx="5740400" cy="2249673"/>
          </a:xfrm>
          <a:prstGeom prst="rect">
            <a:avLst/>
          </a:prstGeom>
        </p:spPr>
        <p:txBody>
          <a:bodyPr vert="horz" lIns="91440" tIns="45720" rIns="91440" bIns="45720" rtlCol="0" anchor="b">
            <a:normAutofit/>
          </a:bodyPr>
          <a:lstStyle/>
          <a:p>
            <a:pPr algn="ctr" defTabSz="685800">
              <a:lnSpc>
                <a:spcPct val="90000"/>
              </a:lnSpc>
              <a:spcBef>
                <a:spcPct val="0"/>
              </a:spcBef>
              <a:spcAft>
                <a:spcPts val="600"/>
              </a:spcAft>
            </a:pPr>
            <a:r>
              <a:rPr lang="en-US" sz="4500">
                <a:solidFill>
                  <a:srgbClr val="FFFFFF"/>
                </a:solidFill>
                <a:latin typeface="HelloEtchASketch"/>
                <a:ea typeface="HelloEtchASketch" panose="02000603000000000000" pitchFamily="2" charset="0"/>
                <a:cs typeface="+mj-cs"/>
              </a:rPr>
              <a:t>Information for </a:t>
            </a:r>
          </a:p>
          <a:p>
            <a:pPr algn="ctr" defTabSz="685800">
              <a:lnSpc>
                <a:spcPct val="90000"/>
              </a:lnSpc>
              <a:spcBef>
                <a:spcPct val="0"/>
              </a:spcBef>
              <a:spcAft>
                <a:spcPts val="600"/>
              </a:spcAft>
            </a:pPr>
            <a:r>
              <a:rPr lang="en-US" sz="4500">
                <a:solidFill>
                  <a:srgbClr val="FFFFFF"/>
                </a:solidFill>
                <a:latin typeface="HelloEtchASketch"/>
                <a:ea typeface="HelloEtchASketch" panose="02000603000000000000" pitchFamily="2" charset="0"/>
                <a:cs typeface="+mj-cs"/>
              </a:rPr>
              <a:t>Acorn Class </a:t>
            </a:r>
          </a:p>
          <a:p>
            <a:pPr algn="ctr" defTabSz="685800">
              <a:lnSpc>
                <a:spcPct val="90000"/>
              </a:lnSpc>
              <a:spcBef>
                <a:spcPct val="0"/>
              </a:spcBef>
              <a:spcAft>
                <a:spcPts val="600"/>
              </a:spcAft>
            </a:pPr>
            <a:r>
              <a:rPr lang="en-US" sz="4500">
                <a:solidFill>
                  <a:srgbClr val="FFFFFF"/>
                </a:solidFill>
                <a:latin typeface="HelloEtchASketch"/>
                <a:ea typeface="HelloEtchASketch" panose="02000603000000000000" pitchFamily="2" charset="0"/>
                <a:cs typeface="+mj-cs"/>
              </a:rPr>
              <a:t>and KS1 Parents/Carers</a:t>
            </a:r>
          </a:p>
        </p:txBody>
      </p:sp>
      <p:sp>
        <p:nvSpPr>
          <p:cNvPr id="73" name="Oval 72">
            <a:extLst>
              <a:ext uri="{FF2B5EF4-FFF2-40B4-BE49-F238E27FC236}">
                <a16:creationId xmlns:a16="http://schemas.microsoft.com/office/drawing/2014/main" id="{CD7549B2-EE05-4558-8C64-AC46755F2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7517" y="362001"/>
            <a:ext cx="5202965" cy="5202966"/>
          </a:xfrm>
          <a:prstGeom prst="ellipse">
            <a:avLst/>
          </a:prstGeom>
          <a:solidFill>
            <a:srgbClr val="FBFBFB"/>
          </a:solidFill>
          <a:ln w="19050">
            <a:solidFill>
              <a:srgbClr val="EBF2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defRPr/>
            </a:pPr>
            <a:endParaRPr lang="en-US" sz="1013">
              <a:solidFill>
                <a:prstClr val="white"/>
              </a:solidFill>
              <a:latin typeface="Calibri" panose="020F0502020204030204"/>
            </a:endParaRPr>
          </a:p>
        </p:txBody>
      </p:sp>
      <p:pic>
        <p:nvPicPr>
          <p:cNvPr id="4" name="Picture 3" descr="Logo&#10;&#10;Description automatically generated">
            <a:extLst>
              <a:ext uri="{FF2B5EF4-FFF2-40B4-BE49-F238E27FC236}">
                <a16:creationId xmlns:a16="http://schemas.microsoft.com/office/drawing/2014/main" id="{03740709-4705-4975-9E39-233E29AD3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130" y="2078193"/>
            <a:ext cx="4819739" cy="1892505"/>
          </a:xfrm>
          <a:prstGeom prst="rect">
            <a:avLst/>
          </a:prstGeom>
        </p:spPr>
      </p:pic>
    </p:spTree>
    <p:extLst>
      <p:ext uri="{BB962C8B-B14F-4D97-AF65-F5344CB8AC3E}">
        <p14:creationId xmlns:p14="http://schemas.microsoft.com/office/powerpoint/2010/main" val="3263834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4000" y="396240"/>
            <a:ext cx="6604000" cy="8016975"/>
          </a:xfrm>
          <a:prstGeom prst="rect">
            <a:avLst/>
          </a:prstGeom>
          <a:noFill/>
        </p:spPr>
        <p:txBody>
          <a:bodyPr wrap="square" rtlCol="0">
            <a:spAutoFit/>
          </a:bodyPr>
          <a:lstStyle/>
          <a:p>
            <a:r>
              <a:rPr lang="en-US" sz="3200">
                <a:latin typeface="Arial"/>
                <a:cs typeface="Arial"/>
              </a:rPr>
              <a:t>Aims of this session;</a:t>
            </a:r>
          </a:p>
          <a:p>
            <a:endParaRPr lang="en-US" sz="3200">
              <a:latin typeface="Arial"/>
              <a:cs typeface="Arial"/>
            </a:endParaRPr>
          </a:p>
          <a:p>
            <a:pPr marL="571500" indent="-571500">
              <a:buFontTx/>
              <a:buChar char="-"/>
            </a:pPr>
            <a:r>
              <a:rPr lang="en-US" sz="3200">
                <a:latin typeface="Arial"/>
                <a:cs typeface="Arial"/>
              </a:rPr>
              <a:t>to be introduced to our Phonics scheme</a:t>
            </a:r>
          </a:p>
          <a:p>
            <a:endParaRPr lang="en-US" sz="3200">
              <a:latin typeface="Arial"/>
              <a:cs typeface="Arial"/>
            </a:endParaRPr>
          </a:p>
          <a:p>
            <a:pPr marL="571500" indent="-571500">
              <a:buFontTx/>
              <a:buChar char="-"/>
            </a:pPr>
            <a:r>
              <a:rPr lang="en-US" sz="3200">
                <a:latin typeface="Arial"/>
                <a:cs typeface="Arial"/>
              </a:rPr>
              <a:t>to understand how we teach Phonics</a:t>
            </a:r>
          </a:p>
          <a:p>
            <a:pPr marL="571500" indent="-571500">
              <a:buFontTx/>
              <a:buChar char="-"/>
            </a:pPr>
            <a:endParaRPr lang="en-US" sz="3200">
              <a:latin typeface="Arial"/>
              <a:cs typeface="Arial"/>
            </a:endParaRPr>
          </a:p>
          <a:p>
            <a:pPr marL="571500" indent="-571500">
              <a:buFontTx/>
              <a:buChar char="-"/>
            </a:pPr>
            <a:r>
              <a:rPr lang="en-US" sz="3200">
                <a:latin typeface="Arial"/>
                <a:cs typeface="Arial"/>
              </a:rPr>
              <a:t>to explore Phonic resources</a:t>
            </a:r>
          </a:p>
          <a:p>
            <a:pPr marL="571500" indent="-571500">
              <a:buFontTx/>
              <a:buChar char="-"/>
            </a:pPr>
            <a:endParaRPr lang="en-US" sz="3200">
              <a:latin typeface="Arial"/>
              <a:cs typeface="Arial"/>
            </a:endParaRPr>
          </a:p>
          <a:p>
            <a:pPr marL="571500" indent="-571500">
              <a:buFontTx/>
              <a:buChar char="-"/>
            </a:pPr>
            <a:r>
              <a:rPr lang="en-US" sz="3200">
                <a:latin typeface="Arial"/>
                <a:cs typeface="Arial"/>
              </a:rPr>
              <a:t>to learn about how you can support early reading at home</a:t>
            </a:r>
          </a:p>
          <a:p>
            <a:endParaRPr lang="en-US" sz="3200">
              <a:latin typeface="Arial"/>
              <a:cs typeface="Arial"/>
            </a:endParaRPr>
          </a:p>
          <a:p>
            <a:pPr marL="571500" indent="-571500">
              <a:buFontTx/>
              <a:buChar char="-"/>
            </a:pPr>
            <a:r>
              <a:rPr lang="en-US" sz="3200">
                <a:latin typeface="Arial"/>
                <a:cs typeface="Arial"/>
              </a:rPr>
              <a:t>to understand the importance of developing our children’s fine motor skills</a:t>
            </a:r>
          </a:p>
        </p:txBody>
      </p:sp>
      <p:pic>
        <p:nvPicPr>
          <p:cNvPr id="3" name="Picture 2" descr="Logo&#10;&#10;Description automatically generated">
            <a:extLst>
              <a:ext uri="{FF2B5EF4-FFF2-40B4-BE49-F238E27FC236}">
                <a16:creationId xmlns:a16="http://schemas.microsoft.com/office/drawing/2014/main" id="{03740709-4705-4975-9E39-233E29AD3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689" y="8213476"/>
            <a:ext cx="3301311" cy="1296284"/>
          </a:xfrm>
          <a:prstGeom prst="rect">
            <a:avLst/>
          </a:prstGeom>
        </p:spPr>
      </p:pic>
      <p:pic>
        <p:nvPicPr>
          <p:cNvPr id="4" name="Picture 3"/>
          <p:cNvPicPr>
            <a:picLocks noChangeAspect="1"/>
          </p:cNvPicPr>
          <p:nvPr/>
        </p:nvPicPr>
        <p:blipFill rotWithShape="1">
          <a:blip r:embed="rId4"/>
          <a:srcRect l="20119"/>
          <a:stretch/>
        </p:blipFill>
        <p:spPr>
          <a:xfrm>
            <a:off x="3839791" y="7778608"/>
            <a:ext cx="2709333" cy="1899356"/>
          </a:xfrm>
          <a:prstGeom prst="rect">
            <a:avLst/>
          </a:prstGeom>
        </p:spPr>
      </p:pic>
    </p:spTree>
    <p:extLst>
      <p:ext uri="{BB962C8B-B14F-4D97-AF65-F5344CB8AC3E}">
        <p14:creationId xmlns:p14="http://schemas.microsoft.com/office/powerpoint/2010/main" val="459711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ext, letter, arrow&#10;&#10;Description automatically generated">
            <a:extLst>
              <a:ext uri="{FF2B5EF4-FFF2-40B4-BE49-F238E27FC236}">
                <a16:creationId xmlns:a16="http://schemas.microsoft.com/office/drawing/2014/main" id="{4697431D-C8ED-B213-A7D7-826F6DC66453}"/>
              </a:ext>
            </a:extLst>
          </p:cNvPr>
          <p:cNvPicPr>
            <a:picLocks noChangeAspect="1"/>
          </p:cNvPicPr>
          <p:nvPr/>
        </p:nvPicPr>
        <p:blipFill>
          <a:blip r:embed="rId3"/>
          <a:stretch>
            <a:fillRect/>
          </a:stretch>
        </p:blipFill>
        <p:spPr>
          <a:xfrm>
            <a:off x="516608" y="495825"/>
            <a:ext cx="5457802" cy="4793056"/>
          </a:xfrm>
          <a:prstGeom prst="rect">
            <a:avLst/>
          </a:prstGeom>
        </p:spPr>
      </p:pic>
      <p:sp>
        <p:nvSpPr>
          <p:cNvPr id="3" name="TextBox 2">
            <a:extLst>
              <a:ext uri="{FF2B5EF4-FFF2-40B4-BE49-F238E27FC236}">
                <a16:creationId xmlns:a16="http://schemas.microsoft.com/office/drawing/2014/main" id="{6F3FF606-A3F3-914B-4E63-BD96F73E80B5}"/>
              </a:ext>
            </a:extLst>
          </p:cNvPr>
          <p:cNvSpPr txBox="1"/>
          <p:nvPr/>
        </p:nvSpPr>
        <p:spPr>
          <a:xfrm>
            <a:off x="844120" y="5846774"/>
            <a:ext cx="505230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a:latin typeface="Arial"/>
                <a:cs typeface="Calibri"/>
              </a:rPr>
              <a:t>Can you read this?</a:t>
            </a:r>
            <a:endParaRPr lang="en-GB" sz="3200">
              <a:latin typeface="Arial"/>
              <a:cs typeface="Arial"/>
            </a:endParaRPr>
          </a:p>
        </p:txBody>
      </p:sp>
    </p:spTree>
    <p:extLst>
      <p:ext uri="{BB962C8B-B14F-4D97-AF65-F5344CB8AC3E}">
        <p14:creationId xmlns:p14="http://schemas.microsoft.com/office/powerpoint/2010/main" val="1065134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359E05-D4B9-1E8A-DF63-F2E6AD516109}"/>
              </a:ext>
            </a:extLst>
          </p:cNvPr>
          <p:cNvSpPr txBox="1"/>
          <p:nvPr/>
        </p:nvSpPr>
        <p:spPr>
          <a:xfrm>
            <a:off x="349250" y="673100"/>
            <a:ext cx="6159500" cy="646331"/>
          </a:xfrm>
          <a:prstGeom prst="rect">
            <a:avLst/>
          </a:prstGeom>
          <a:noFill/>
        </p:spPr>
        <p:txBody>
          <a:bodyPr wrap="square" rtlCol="0">
            <a:spAutoFit/>
          </a:bodyPr>
          <a:lstStyle/>
          <a:p>
            <a:pPr algn="ctr"/>
            <a:r>
              <a:rPr lang="en-GB" sz="3600">
                <a:latin typeface="Arial" panose="020B0604020202020204" pitchFamily="34" charset="0"/>
                <a:cs typeface="Arial" panose="020B0604020202020204" pitchFamily="34" charset="0"/>
              </a:rPr>
              <a:t>What is Phonics?</a:t>
            </a:r>
          </a:p>
        </p:txBody>
      </p:sp>
      <p:pic>
        <p:nvPicPr>
          <p:cNvPr id="4" name="Picture 3">
            <a:extLst>
              <a:ext uri="{FF2B5EF4-FFF2-40B4-BE49-F238E27FC236}">
                <a16:creationId xmlns:a16="http://schemas.microsoft.com/office/drawing/2014/main" id="{E900196E-6052-E4FF-3721-2B93FBE74228}"/>
              </a:ext>
            </a:extLst>
          </p:cNvPr>
          <p:cNvPicPr>
            <a:picLocks noChangeAspect="1"/>
          </p:cNvPicPr>
          <p:nvPr/>
        </p:nvPicPr>
        <p:blipFill>
          <a:blip r:embed="rId3"/>
          <a:stretch>
            <a:fillRect/>
          </a:stretch>
        </p:blipFill>
        <p:spPr>
          <a:xfrm>
            <a:off x="234950" y="1516862"/>
            <a:ext cx="6388100" cy="3656882"/>
          </a:xfrm>
          <a:prstGeom prst="rect">
            <a:avLst/>
          </a:prstGeom>
        </p:spPr>
      </p:pic>
      <p:sp>
        <p:nvSpPr>
          <p:cNvPr id="6" name="TextBox 5">
            <a:extLst>
              <a:ext uri="{FF2B5EF4-FFF2-40B4-BE49-F238E27FC236}">
                <a16:creationId xmlns:a16="http://schemas.microsoft.com/office/drawing/2014/main" id="{CEF40938-F27D-6BD7-49C7-27B2317323AE}"/>
              </a:ext>
            </a:extLst>
          </p:cNvPr>
          <p:cNvSpPr txBox="1"/>
          <p:nvPr/>
        </p:nvSpPr>
        <p:spPr>
          <a:xfrm>
            <a:off x="349250" y="5544235"/>
            <a:ext cx="6051550" cy="369332"/>
          </a:xfrm>
          <a:prstGeom prst="rect">
            <a:avLst/>
          </a:prstGeom>
          <a:noFill/>
        </p:spPr>
        <p:txBody>
          <a:bodyPr wrap="square">
            <a:spAutoFit/>
          </a:bodyPr>
          <a:lstStyle/>
          <a:p>
            <a:r>
              <a:rPr lang="en-GB">
                <a:hlinkClick r:id="rId4"/>
              </a:rPr>
              <a:t>What is phonics? | Oxford Owl - YouTube</a:t>
            </a:r>
            <a:endParaRPr lang="en-GB"/>
          </a:p>
        </p:txBody>
      </p:sp>
    </p:spTree>
    <p:extLst>
      <p:ext uri="{BB962C8B-B14F-4D97-AF65-F5344CB8AC3E}">
        <p14:creationId xmlns:p14="http://schemas.microsoft.com/office/powerpoint/2010/main" val="776841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ogo&#10;&#10;Description automatically generated">
            <a:extLst>
              <a:ext uri="{FF2B5EF4-FFF2-40B4-BE49-F238E27FC236}">
                <a16:creationId xmlns:a16="http://schemas.microsoft.com/office/drawing/2014/main" id="{03740709-4705-4975-9E39-233E29AD3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235" y="277575"/>
            <a:ext cx="3085130" cy="1211398"/>
          </a:xfrm>
          <a:prstGeom prst="rect">
            <a:avLst/>
          </a:prstGeom>
        </p:spPr>
      </p:pic>
      <p:sp>
        <p:nvSpPr>
          <p:cNvPr id="3" name="TextBox 2"/>
          <p:cNvSpPr txBox="1"/>
          <p:nvPr/>
        </p:nvSpPr>
        <p:spPr>
          <a:xfrm>
            <a:off x="518086" y="1621439"/>
            <a:ext cx="6068558" cy="7848302"/>
          </a:xfrm>
          <a:prstGeom prst="rect">
            <a:avLst/>
          </a:prstGeom>
          <a:noFill/>
        </p:spPr>
        <p:txBody>
          <a:bodyPr wrap="square" lIns="91440" tIns="45720" rIns="91440" bIns="45720" rtlCol="0" anchor="t">
            <a:spAutoFit/>
          </a:bodyPr>
          <a:lstStyle/>
          <a:p>
            <a:r>
              <a:rPr lang="en-US" sz="2400">
                <a:latin typeface="Arial"/>
                <a:cs typeface="Arial"/>
              </a:rPr>
              <a:t>Read Write Inc. is a popular phonics scheme. Like all phonics schemes, it teaches children the sounds in English, the letters that represent them, and how to form the letters when writing.</a:t>
            </a:r>
          </a:p>
          <a:p>
            <a:endParaRPr lang="en-US" sz="2400">
              <a:latin typeface="Arial"/>
              <a:cs typeface="Arial"/>
            </a:endParaRPr>
          </a:p>
          <a:p>
            <a:r>
              <a:rPr lang="en-US" sz="2400" b="1">
                <a:latin typeface="Arial"/>
                <a:cs typeface="Arial"/>
              </a:rPr>
              <a:t>Why did we choose this scheme?</a:t>
            </a:r>
          </a:p>
          <a:p>
            <a:r>
              <a:rPr lang="en-US" sz="2400" b="1">
                <a:latin typeface="Arial"/>
                <a:cs typeface="Arial"/>
              </a:rPr>
              <a:t>Who is ‘Fred’?</a:t>
            </a:r>
          </a:p>
          <a:p>
            <a:endParaRPr lang="en-US" sz="2400" b="1">
              <a:latin typeface="Arial"/>
              <a:cs typeface="Arial"/>
            </a:endParaRPr>
          </a:p>
          <a:p>
            <a:endParaRPr lang="en-US" sz="2400" b="1">
              <a:latin typeface="Arial"/>
              <a:cs typeface="Arial"/>
            </a:endParaRPr>
          </a:p>
          <a:p>
            <a:endParaRPr lang="en-US" sz="2400" b="1">
              <a:latin typeface="Arial"/>
              <a:cs typeface="Arial"/>
            </a:endParaRPr>
          </a:p>
          <a:p>
            <a:endParaRPr lang="en-US" sz="2400" b="1">
              <a:latin typeface="Arial"/>
              <a:cs typeface="Arial"/>
            </a:endParaRPr>
          </a:p>
          <a:p>
            <a:endParaRPr lang="en-US" sz="2400">
              <a:latin typeface="Arial"/>
              <a:cs typeface="Arial"/>
            </a:endParaRPr>
          </a:p>
          <a:p>
            <a:r>
              <a:rPr lang="en-AU" sz="2400">
                <a:latin typeface="Arial"/>
                <a:cs typeface="Arial"/>
                <a:hlinkClick r:id="rId4"/>
              </a:rPr>
              <a:t>https://home.oxfordowl.co.uk/reading/reading-schemes-oxford-levels/read-write-inc-phonics-guide/</a:t>
            </a:r>
            <a:endParaRPr lang="en-AU" sz="2400">
              <a:latin typeface="Arial"/>
              <a:cs typeface="Arial"/>
            </a:endParaRPr>
          </a:p>
          <a:p>
            <a:r>
              <a:rPr lang="en-AU" sz="2400">
                <a:latin typeface="Arial"/>
                <a:cs typeface="Arial"/>
              </a:rPr>
              <a:t>Through this link you can access lots of free resources to support your child’s learning. </a:t>
            </a:r>
          </a:p>
          <a:p>
            <a:r>
              <a:rPr lang="en-AU" sz="2400" i="1">
                <a:latin typeface="Arial"/>
                <a:cs typeface="Arial"/>
              </a:rPr>
              <a:t>This </a:t>
            </a:r>
            <a:r>
              <a:rPr lang="en-AU" sz="2400" i="1" err="1">
                <a:latin typeface="Arial"/>
                <a:cs typeface="Arial"/>
              </a:rPr>
              <a:t>powerpoint</a:t>
            </a:r>
            <a:r>
              <a:rPr lang="en-AU" sz="2400" i="1">
                <a:latin typeface="Arial"/>
                <a:cs typeface="Arial"/>
              </a:rPr>
              <a:t> will be available on our website.</a:t>
            </a:r>
            <a:endParaRPr lang="en-US" sz="2400" i="1"/>
          </a:p>
        </p:txBody>
      </p:sp>
      <p:pic>
        <p:nvPicPr>
          <p:cNvPr id="4" name="Picture 3"/>
          <p:cNvPicPr>
            <a:picLocks noChangeAspect="1"/>
          </p:cNvPicPr>
          <p:nvPr/>
        </p:nvPicPr>
        <p:blipFill>
          <a:blip r:embed="rId5"/>
          <a:stretch>
            <a:fillRect/>
          </a:stretch>
        </p:blipFill>
        <p:spPr>
          <a:xfrm>
            <a:off x="4139923" y="4355635"/>
            <a:ext cx="2199991" cy="1462821"/>
          </a:xfrm>
          <a:prstGeom prst="rect">
            <a:avLst/>
          </a:prstGeom>
        </p:spPr>
      </p:pic>
      <p:pic>
        <p:nvPicPr>
          <p:cNvPr id="5" name="Picture 4">
            <a:hlinkClick r:id="rId4"/>
          </p:cNvPr>
          <p:cNvPicPr>
            <a:picLocks noChangeAspect="1"/>
          </p:cNvPicPr>
          <p:nvPr/>
        </p:nvPicPr>
        <p:blipFill>
          <a:blip r:embed="rId6"/>
          <a:stretch>
            <a:fillRect/>
          </a:stretch>
        </p:blipFill>
        <p:spPr>
          <a:xfrm>
            <a:off x="702235" y="4810782"/>
            <a:ext cx="2615130" cy="1468993"/>
          </a:xfrm>
          <a:prstGeom prst="rect">
            <a:avLst/>
          </a:prstGeom>
        </p:spPr>
      </p:pic>
    </p:spTree>
    <p:extLst>
      <p:ext uri="{BB962C8B-B14F-4D97-AF65-F5344CB8AC3E}">
        <p14:creationId xmlns:p14="http://schemas.microsoft.com/office/powerpoint/2010/main" val="3770209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9400B5C-A564-49B5-A818-B637F11681C5}"/>
              </a:ext>
            </a:extLst>
          </p:cNvPr>
          <p:cNvSpPr txBox="1"/>
          <p:nvPr/>
        </p:nvSpPr>
        <p:spPr>
          <a:xfrm>
            <a:off x="132416" y="526231"/>
            <a:ext cx="6593167" cy="3262432"/>
          </a:xfrm>
          <a:prstGeom prst="rect">
            <a:avLst/>
          </a:prstGeom>
          <a:noFill/>
        </p:spPr>
        <p:txBody>
          <a:bodyPr wrap="square" lIns="91440" tIns="45720" rIns="91440" bIns="45720" rtlCol="0" anchor="t">
            <a:spAutoFit/>
          </a:bodyPr>
          <a:lstStyle/>
          <a:p>
            <a:pPr defTabSz="685800">
              <a:spcBef>
                <a:spcPct val="0"/>
              </a:spcBef>
              <a:spcAft>
                <a:spcPts val="600"/>
              </a:spcAft>
            </a:pPr>
            <a:r>
              <a:rPr lang="en-AU" sz="2400">
                <a:latin typeface="KG Miss Kindergarten"/>
                <a:ea typeface="+mj-ea"/>
                <a:cs typeface="+mj-cs"/>
              </a:rPr>
              <a:t>Before and while teaching phonics, it is important we make sure children can listen for sounds – they need to develop the ability to hear sounds before they can read. They will be learning this at school through a process we call </a:t>
            </a:r>
            <a:r>
              <a:rPr lang="en-AU" sz="2400" b="1">
                <a:latin typeface="KG Miss Kindergarten"/>
                <a:ea typeface="+mj-ea"/>
                <a:cs typeface="+mj-cs"/>
              </a:rPr>
              <a:t>oral segmenting and blending. </a:t>
            </a:r>
          </a:p>
          <a:p>
            <a:pPr defTabSz="685800">
              <a:spcBef>
                <a:spcPct val="0"/>
              </a:spcBef>
              <a:spcAft>
                <a:spcPts val="600"/>
              </a:spcAft>
            </a:pPr>
            <a:r>
              <a:rPr lang="en-AU" sz="2000">
                <a:latin typeface="KG Miss Kindergarten" panose="02000000000000000000" pitchFamily="2" charset="0"/>
                <a:ea typeface="+mj-ea"/>
                <a:cs typeface="+mj-cs"/>
              </a:rPr>
              <a:t> </a:t>
            </a:r>
            <a:r>
              <a:rPr lang="en-AU" sz="2400" b="1">
                <a:solidFill>
                  <a:srgbClr val="B54E94"/>
                </a:solidFill>
                <a:latin typeface="KG Miss Kindergarten" panose="02000000000000000000" pitchFamily="2" charset="0"/>
                <a:ea typeface="+mj-ea"/>
                <a:cs typeface="+mj-cs"/>
              </a:rPr>
              <a:t>What can you do to help?</a:t>
            </a:r>
            <a:endParaRPr lang="en-AU" sz="2000">
              <a:latin typeface="KG Miss Kindergarten" panose="02000000000000000000" pitchFamily="2" charset="0"/>
              <a:ea typeface="+mj-ea"/>
              <a:cs typeface="+mj-cs"/>
            </a:endParaRPr>
          </a:p>
          <a:p>
            <a:pPr defTabSz="685800">
              <a:spcBef>
                <a:spcPct val="0"/>
              </a:spcBef>
              <a:spcAft>
                <a:spcPts val="600"/>
              </a:spcAft>
            </a:pPr>
            <a:r>
              <a:rPr lang="en-AU" sz="2800">
                <a:latin typeface="KG Miss Kindergarten" panose="02000000000000000000" pitchFamily="2" charset="0"/>
                <a:ea typeface="+mj-ea"/>
                <a:cs typeface="+mj-cs"/>
              </a:rPr>
              <a:t>I spy…</a:t>
            </a:r>
          </a:p>
        </p:txBody>
      </p:sp>
      <p:sp>
        <p:nvSpPr>
          <p:cNvPr id="7" name="TextBox 6">
            <a:extLst>
              <a:ext uri="{FF2B5EF4-FFF2-40B4-BE49-F238E27FC236}">
                <a16:creationId xmlns:a16="http://schemas.microsoft.com/office/drawing/2014/main" id="{CB5FCAF6-86E9-42B3-8EEC-2EF0893552A0}"/>
              </a:ext>
            </a:extLst>
          </p:cNvPr>
          <p:cNvSpPr txBox="1"/>
          <p:nvPr/>
        </p:nvSpPr>
        <p:spPr>
          <a:xfrm>
            <a:off x="51473" y="55630"/>
            <a:ext cx="6756275" cy="470601"/>
          </a:xfrm>
          <a:prstGeom prst="rect">
            <a:avLst/>
          </a:prstGeom>
        </p:spPr>
        <p:txBody>
          <a:bodyPr vert="horz" lIns="91440" tIns="45720" rIns="91440" bIns="45720" rtlCol="0" anchor="b">
            <a:normAutofit/>
          </a:bodyPr>
          <a:lstStyle/>
          <a:p>
            <a:pPr algn="ctr" defTabSz="685800">
              <a:lnSpc>
                <a:spcPct val="90000"/>
              </a:lnSpc>
              <a:spcBef>
                <a:spcPct val="0"/>
              </a:spcBef>
              <a:spcAft>
                <a:spcPts val="600"/>
              </a:spcAft>
            </a:pPr>
            <a:r>
              <a:rPr lang="en-US" sz="2400" b="1" u="sng">
                <a:solidFill>
                  <a:srgbClr val="6A956A"/>
                </a:solidFill>
                <a:latin typeface="HelloFirstieBigGulp" panose="02000603000000000000" pitchFamily="2" charset="0"/>
                <a:ea typeface="HelloFirstieBigGulp" panose="02000603000000000000" pitchFamily="2" charset="0"/>
                <a:cs typeface="+mj-cs"/>
              </a:rPr>
              <a:t>Developing phonemic awareness</a:t>
            </a:r>
          </a:p>
        </p:txBody>
      </p:sp>
      <p:sp>
        <p:nvSpPr>
          <p:cNvPr id="9" name="Content Placeholder 2">
            <a:extLst>
              <a:ext uri="{FF2B5EF4-FFF2-40B4-BE49-F238E27FC236}">
                <a16:creationId xmlns:a16="http://schemas.microsoft.com/office/drawing/2014/main" id="{754FDC31-FF8F-42B6-9F09-EFFBF89C917A}"/>
              </a:ext>
            </a:extLst>
          </p:cNvPr>
          <p:cNvSpPr txBox="1">
            <a:spLocks/>
          </p:cNvSpPr>
          <p:nvPr/>
        </p:nvSpPr>
        <p:spPr bwMode="auto">
          <a:xfrm>
            <a:off x="132416" y="3946645"/>
            <a:ext cx="6593167" cy="258165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l" rtl="0" eaLnBrk="1" fontAlgn="base" hangingPunct="1">
              <a:lnSpc>
                <a:spcPct val="90000"/>
              </a:lnSpc>
              <a:spcBef>
                <a:spcPct val="20000"/>
              </a:spcBef>
              <a:spcAft>
                <a:spcPct val="0"/>
              </a:spcAft>
              <a:buFont typeface="Arial" charset="0"/>
              <a:defRPr sz="3200" kern="1200">
                <a:solidFill>
                  <a:schemeClr val="tx2"/>
                </a:solidFill>
                <a:latin typeface="+mn-lt"/>
                <a:ea typeface="+mn-ea"/>
                <a:cs typeface="+mn-cs"/>
              </a:defRPr>
            </a:lvl1pPr>
            <a:lvl2pPr algn="l" rtl="0" eaLnBrk="1" fontAlgn="base" hangingPunct="1">
              <a:lnSpc>
                <a:spcPct val="90000"/>
              </a:lnSpc>
              <a:spcBef>
                <a:spcPct val="20000"/>
              </a:spcBef>
              <a:spcAft>
                <a:spcPct val="0"/>
              </a:spcAft>
              <a:buFont typeface="Arial" charset="0"/>
              <a:defRPr sz="2800" kern="1200">
                <a:solidFill>
                  <a:schemeClr val="tx2"/>
                </a:solidFill>
                <a:latin typeface="+mn-lt"/>
                <a:ea typeface="+mn-ea"/>
                <a:cs typeface="+mn-cs"/>
              </a:defRPr>
            </a:lvl2pPr>
            <a:lvl3pPr algn="l" rtl="0" eaLnBrk="1" fontAlgn="base" hangingPunct="1">
              <a:lnSpc>
                <a:spcPct val="90000"/>
              </a:lnSpc>
              <a:spcBef>
                <a:spcPct val="20000"/>
              </a:spcBef>
              <a:spcAft>
                <a:spcPct val="0"/>
              </a:spcAft>
              <a:buFont typeface="Arial" charset="0"/>
              <a:defRPr sz="2400" kern="1200">
                <a:solidFill>
                  <a:schemeClr val="tx2"/>
                </a:solidFill>
                <a:latin typeface="+mn-lt"/>
                <a:ea typeface="+mn-ea"/>
                <a:cs typeface="+mn-cs"/>
              </a:defRPr>
            </a:lvl3pPr>
            <a:lvl4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4pPr>
            <a:lvl5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marR="0" lvl="0" indent="-514350" algn="l" defTabSz="914400" rtl="0" eaLnBrk="1" fontAlgn="base" latinLnBrk="0" hangingPunct="1">
              <a:lnSpc>
                <a:spcPct val="100000"/>
              </a:lnSpc>
              <a:spcBef>
                <a:spcPct val="20000"/>
              </a:spcBef>
              <a:spcAft>
                <a:spcPct val="0"/>
              </a:spcAft>
              <a:buClrTx/>
              <a:buSzTx/>
              <a:buFont typeface="Arial" charset="0"/>
              <a:buAutoNum type="arabicPeriod"/>
              <a:tabLst/>
              <a:defRPr/>
            </a:pPr>
            <a:r>
              <a:rPr kumimoji="0" lang="en-GB" sz="2400" b="0" i="0" u="none" strike="noStrike" kern="1200" cap="none" spc="0" normalizeH="0" baseline="0" noProof="0">
                <a:ln>
                  <a:noFill/>
                </a:ln>
                <a:solidFill>
                  <a:schemeClr val="tx1"/>
                </a:solidFill>
                <a:effectLst/>
                <a:uLnTx/>
                <a:uFillTx/>
                <a:latin typeface="Arial"/>
              </a:rPr>
              <a:t>Say the word </a:t>
            </a:r>
            <a:r>
              <a:rPr kumimoji="0" lang="en-US" sz="2400" b="0" i="0" u="none" strike="noStrike" kern="1200" cap="none" spc="0" normalizeH="0" baseline="0" noProof="0">
                <a:ln>
                  <a:noFill/>
                </a:ln>
                <a:solidFill>
                  <a:schemeClr val="tx1"/>
                </a:solidFill>
                <a:effectLst/>
                <a:uLnTx/>
                <a:uFillTx/>
                <a:latin typeface="Arial"/>
              </a:rPr>
              <a:t>in sounds</a:t>
            </a:r>
            <a:r>
              <a:rPr kumimoji="0" lang="en-GB" sz="2400" b="0" i="0" u="none" strike="noStrike" kern="1200" cap="none" spc="0" normalizeH="0" baseline="0" noProof="0">
                <a:ln>
                  <a:noFill/>
                </a:ln>
                <a:solidFill>
                  <a:schemeClr val="tx1"/>
                </a:solidFill>
                <a:effectLst/>
                <a:uLnTx/>
                <a:uFillTx/>
                <a:latin typeface="Arial"/>
              </a:rPr>
              <a:t>,</a:t>
            </a:r>
            <a:r>
              <a:rPr kumimoji="0" lang="en-US" sz="2400" b="0" i="0" u="none" strike="noStrike" kern="1200" cap="none" spc="0" normalizeH="0" baseline="0" noProof="0">
                <a:ln>
                  <a:noFill/>
                </a:ln>
                <a:solidFill>
                  <a:schemeClr val="tx1"/>
                </a:solidFill>
                <a:effectLst/>
                <a:uLnTx/>
                <a:uFillTx/>
                <a:latin typeface="Arial"/>
              </a:rPr>
              <a:t> </a:t>
            </a:r>
            <a:r>
              <a:rPr kumimoji="0" lang="en-US" sz="2400" b="0" i="0" u="none" strike="noStrike" kern="1200" cap="none" spc="0" normalizeH="0" baseline="0" noProof="0" err="1">
                <a:ln>
                  <a:noFill/>
                </a:ln>
                <a:solidFill>
                  <a:schemeClr val="tx1"/>
                </a:solidFill>
                <a:effectLst/>
                <a:uLnTx/>
                <a:uFillTx/>
                <a:latin typeface="Arial"/>
              </a:rPr>
              <a:t>eg.</a:t>
            </a:r>
            <a:r>
              <a:rPr kumimoji="0" lang="en-US" sz="2400" b="0" i="0" u="none" strike="noStrike" kern="1200" cap="none" spc="0" normalizeH="0" baseline="0" noProof="0">
                <a:ln>
                  <a:noFill/>
                </a:ln>
                <a:solidFill>
                  <a:schemeClr val="tx1"/>
                </a:solidFill>
                <a:effectLst/>
                <a:uLnTx/>
                <a:uFillTx/>
                <a:latin typeface="Arial"/>
              </a:rPr>
              <a:t> c-a-t.</a:t>
            </a:r>
          </a:p>
          <a:p>
            <a:pPr marL="514350" marR="0" lvl="0" indent="-514350" algn="l" defTabSz="914400" rtl="0" eaLnBrk="1" fontAlgn="base" latinLnBrk="0" hangingPunct="1">
              <a:lnSpc>
                <a:spcPct val="100000"/>
              </a:lnSpc>
              <a:spcBef>
                <a:spcPct val="20000"/>
              </a:spcBef>
              <a:spcAft>
                <a:spcPct val="0"/>
              </a:spcAft>
              <a:buClrTx/>
              <a:buSzTx/>
              <a:buFont typeface="Arial" charset="0"/>
              <a:buAutoNum type="arabicPeriod"/>
              <a:tabLst/>
              <a:defRPr/>
            </a:pPr>
            <a:r>
              <a:rPr kumimoji="0" lang="en-US" sz="2400" b="0" i="0" u="none" strike="noStrike" kern="1200" cap="none" spc="0" normalizeH="0" baseline="0" noProof="0">
                <a:ln>
                  <a:noFill/>
                </a:ln>
                <a:solidFill>
                  <a:schemeClr val="tx1"/>
                </a:solidFill>
                <a:effectLst/>
                <a:uLnTx/>
                <a:uFillTx/>
                <a:latin typeface="Arial"/>
              </a:rPr>
              <a:t>Ask your child to repeat. Can they ‘jump-in’ with the whole word?</a:t>
            </a:r>
          </a:p>
          <a:p>
            <a:pPr marL="514350" marR="0" lvl="0" indent="-514350" algn="l" defTabSz="914400" rtl="0" eaLnBrk="1" fontAlgn="base" latinLnBrk="0" hangingPunct="1">
              <a:lnSpc>
                <a:spcPct val="100000"/>
              </a:lnSpc>
              <a:spcBef>
                <a:spcPct val="20000"/>
              </a:spcBef>
              <a:spcAft>
                <a:spcPct val="0"/>
              </a:spcAft>
              <a:buClrTx/>
              <a:buSzTx/>
              <a:buFont typeface="Arial" charset="0"/>
              <a:buAutoNum type="arabicPeriod"/>
              <a:tabLst/>
              <a:defRPr/>
            </a:pPr>
            <a:r>
              <a:rPr kumimoji="0" lang="en-US" sz="2400" b="0" i="0" u="none" strike="noStrike" kern="1200" cap="none" spc="0" normalizeH="0" baseline="0" noProof="0">
                <a:ln>
                  <a:noFill/>
                </a:ln>
                <a:solidFill>
                  <a:schemeClr val="tx1"/>
                </a:solidFill>
                <a:effectLst/>
                <a:uLnTx/>
                <a:uFillTx/>
                <a:latin typeface="Arial"/>
              </a:rPr>
              <a:t>Say the word in sounds followed by the whole word </a:t>
            </a:r>
            <a:r>
              <a:rPr kumimoji="0" lang="en-US" sz="2400" b="0" i="0" u="none" strike="noStrike" kern="1200" cap="none" spc="0" normalizeH="0" baseline="0" noProof="0" err="1">
                <a:ln>
                  <a:noFill/>
                </a:ln>
                <a:solidFill>
                  <a:schemeClr val="tx1"/>
                </a:solidFill>
                <a:effectLst/>
                <a:uLnTx/>
                <a:uFillTx/>
                <a:latin typeface="Arial"/>
              </a:rPr>
              <a:t>eg.</a:t>
            </a:r>
            <a:r>
              <a:rPr kumimoji="0" lang="en-US" sz="2400" b="0" i="0" u="none" strike="noStrike" kern="1200" cap="none" spc="0" normalizeH="0" baseline="0" noProof="0">
                <a:ln>
                  <a:noFill/>
                </a:ln>
                <a:solidFill>
                  <a:schemeClr val="tx1"/>
                </a:solidFill>
                <a:effectLst/>
                <a:uLnTx/>
                <a:uFillTx/>
                <a:latin typeface="Arial"/>
              </a:rPr>
              <a:t> c-a-t, cat</a:t>
            </a:r>
          </a:p>
          <a:p>
            <a:pPr marL="514350" marR="0" lvl="0" indent="-514350" algn="l" defTabSz="914400" rtl="0" eaLnBrk="1" fontAlgn="base" latinLnBrk="0" hangingPunct="1">
              <a:lnSpc>
                <a:spcPct val="100000"/>
              </a:lnSpc>
              <a:spcBef>
                <a:spcPct val="20000"/>
              </a:spcBef>
              <a:spcAft>
                <a:spcPct val="0"/>
              </a:spcAft>
              <a:buClrTx/>
              <a:buSzTx/>
              <a:buFont typeface="Arial" charset="0"/>
              <a:buAutoNum type="arabicPeriod"/>
              <a:tabLst/>
              <a:defRPr/>
            </a:pPr>
            <a:r>
              <a:rPr kumimoji="0" lang="en-US" sz="2400" b="0" i="0" u="none" strike="noStrike" kern="1200" cap="none" spc="0" normalizeH="0" baseline="0" noProof="0">
                <a:ln>
                  <a:noFill/>
                </a:ln>
                <a:solidFill>
                  <a:schemeClr val="tx1"/>
                </a:solidFill>
                <a:effectLst/>
                <a:uLnTx/>
                <a:uFillTx/>
                <a:latin typeface="Arial"/>
              </a:rPr>
              <a:t>Ask your child to repeat</a:t>
            </a:r>
            <a:endParaRPr lang="en-GB" sz="2400">
              <a:solidFill>
                <a:schemeClr val="tx1"/>
              </a:solidFill>
              <a:latin typeface="Arial"/>
            </a:endParaRPr>
          </a:p>
          <a:p>
            <a:pPr lvl="0" defTabSz="914400">
              <a:defRPr/>
            </a:pPr>
            <a:endParaRPr lang="en-US" sz="2800">
              <a:solidFill>
                <a:srgbClr val="5A5A5A"/>
              </a:solidFill>
              <a:latin typeface="Arial"/>
            </a:endParaRPr>
          </a:p>
          <a:p>
            <a:pPr lvl="0" defTabSz="914400">
              <a:defRPr/>
            </a:pPr>
            <a:r>
              <a:rPr lang="en-US" sz="2800">
                <a:solidFill>
                  <a:srgbClr val="5A5A5A"/>
                </a:solidFill>
                <a:latin typeface="Arial"/>
              </a:rPr>
              <a:t>Oral segmenting and blending talk throughout the day… </a:t>
            </a:r>
          </a:p>
          <a:p>
            <a:pPr lvl="0" defTabSz="914400">
              <a:defRPr/>
            </a:pPr>
            <a:r>
              <a:rPr lang="en-US" sz="2800">
                <a:solidFill>
                  <a:srgbClr val="5A5A5A"/>
                </a:solidFill>
                <a:latin typeface="Arial"/>
              </a:rPr>
              <a:t>Shall we have some </a:t>
            </a:r>
            <a:r>
              <a:rPr lang="en-US" sz="2800" b="1">
                <a:solidFill>
                  <a:srgbClr val="5A5A5A"/>
                </a:solidFill>
                <a:latin typeface="Arial"/>
              </a:rPr>
              <a:t>l-u-n-</a:t>
            </a:r>
            <a:r>
              <a:rPr lang="en-US" sz="2800" b="1" err="1">
                <a:solidFill>
                  <a:srgbClr val="5A5A5A"/>
                </a:solidFill>
                <a:latin typeface="Arial"/>
              </a:rPr>
              <a:t>ch</a:t>
            </a:r>
            <a:r>
              <a:rPr lang="en-US" sz="2800">
                <a:solidFill>
                  <a:srgbClr val="5A5A5A"/>
                </a:solidFill>
                <a:latin typeface="Arial"/>
              </a:rPr>
              <a:t>?</a:t>
            </a:r>
          </a:p>
          <a:p>
            <a:pPr lvl="0" defTabSz="914400">
              <a:defRPr/>
            </a:pPr>
            <a:r>
              <a:rPr lang="en-US" sz="2800">
                <a:solidFill>
                  <a:srgbClr val="5A5A5A"/>
                </a:solidFill>
                <a:latin typeface="Arial"/>
              </a:rPr>
              <a:t>What would you like to </a:t>
            </a:r>
            <a:r>
              <a:rPr lang="en-US" sz="2800" b="1">
                <a:solidFill>
                  <a:srgbClr val="5A5A5A"/>
                </a:solidFill>
                <a:latin typeface="Arial"/>
              </a:rPr>
              <a:t>p-l-ay</a:t>
            </a:r>
            <a:r>
              <a:rPr lang="en-US" sz="2800">
                <a:solidFill>
                  <a:srgbClr val="5A5A5A"/>
                </a:solidFill>
                <a:latin typeface="Arial"/>
              </a:rPr>
              <a:t>?</a:t>
            </a:r>
          </a:p>
          <a:p>
            <a:pPr lvl="0" defTabSz="914400">
              <a:defRPr/>
            </a:pPr>
            <a:r>
              <a:rPr lang="en-US" sz="2800">
                <a:solidFill>
                  <a:srgbClr val="5A5A5A"/>
                </a:solidFill>
                <a:latin typeface="Arial"/>
              </a:rPr>
              <a:t>Let’s put on your </a:t>
            </a:r>
            <a:r>
              <a:rPr lang="en-US" sz="2800" b="1">
                <a:solidFill>
                  <a:srgbClr val="5A5A5A"/>
                </a:solidFill>
                <a:latin typeface="Arial"/>
              </a:rPr>
              <a:t>c-</a:t>
            </a:r>
            <a:r>
              <a:rPr lang="en-US" sz="2800" b="1" err="1">
                <a:solidFill>
                  <a:srgbClr val="5A5A5A"/>
                </a:solidFill>
                <a:latin typeface="Arial"/>
              </a:rPr>
              <a:t>oa</a:t>
            </a:r>
            <a:r>
              <a:rPr lang="en-US" sz="2800" b="1">
                <a:solidFill>
                  <a:srgbClr val="5A5A5A"/>
                </a:solidFill>
                <a:latin typeface="Arial"/>
              </a:rPr>
              <a:t>-t</a:t>
            </a:r>
            <a:r>
              <a:rPr lang="en-US" sz="2800">
                <a:solidFill>
                  <a:srgbClr val="5A5A5A"/>
                </a:solidFill>
                <a:latin typeface="Arial"/>
              </a:rPr>
              <a:t>!</a:t>
            </a:r>
          </a:p>
          <a:p>
            <a:pPr marR="0" lvl="0" algn="l" defTabSz="914400" rtl="0" eaLnBrk="1" fontAlgn="base" latinLnBrk="0" hangingPunct="1">
              <a:lnSpc>
                <a:spcPct val="100000"/>
              </a:lnSpc>
              <a:spcBef>
                <a:spcPct val="20000"/>
              </a:spcBef>
              <a:spcAft>
                <a:spcPct val="0"/>
              </a:spcAft>
              <a:buClrTx/>
              <a:buSzTx/>
              <a:tabLst/>
              <a:defRPr/>
            </a:pPr>
            <a:endParaRPr kumimoji="0" lang="en-US" sz="3200" b="0" i="0" u="none" strike="noStrike" kern="1200" cap="none" spc="0" normalizeH="0" baseline="0" noProof="0">
              <a:ln>
                <a:noFill/>
              </a:ln>
              <a:solidFill>
                <a:srgbClr val="5A5A5A"/>
              </a:solidFill>
              <a:effectLst/>
              <a:uLnTx/>
              <a:uFillTx/>
              <a:latin typeface="Arial"/>
              <a:ea typeface="+mn-ea"/>
              <a:cs typeface="+mn-cs"/>
            </a:endParaRPr>
          </a:p>
        </p:txBody>
      </p:sp>
      <p:pic>
        <p:nvPicPr>
          <p:cNvPr id="2" name="Picture 4" descr="See the source image">
            <a:extLst>
              <a:ext uri="{FF2B5EF4-FFF2-40B4-BE49-F238E27FC236}">
                <a16:creationId xmlns:a16="http://schemas.microsoft.com/office/drawing/2014/main" id="{DFC501B1-7ADC-A5B7-A55B-0FEB07621E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9918" y="2339851"/>
            <a:ext cx="2575664" cy="14488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255226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B567E9-0C94-4480-92F1-1E5398E4A791}"/>
              </a:ext>
            </a:extLst>
          </p:cNvPr>
          <p:cNvSpPr txBox="1"/>
          <p:nvPr/>
        </p:nvSpPr>
        <p:spPr>
          <a:xfrm>
            <a:off x="51473" y="55630"/>
            <a:ext cx="6756275" cy="470601"/>
          </a:xfrm>
          <a:prstGeom prst="rect">
            <a:avLst/>
          </a:prstGeom>
        </p:spPr>
        <p:txBody>
          <a:bodyPr vert="horz" lIns="91440" tIns="45720" rIns="91440" bIns="45720" rtlCol="0" anchor="b">
            <a:normAutofit fontScale="92500"/>
          </a:bodyPr>
          <a:lstStyle/>
          <a:p>
            <a:pPr algn="ctr" defTabSz="685800">
              <a:lnSpc>
                <a:spcPct val="90000"/>
              </a:lnSpc>
              <a:spcBef>
                <a:spcPct val="0"/>
              </a:spcBef>
              <a:spcAft>
                <a:spcPts val="600"/>
              </a:spcAft>
            </a:pPr>
            <a:r>
              <a:rPr lang="en-US" sz="2600" b="1">
                <a:solidFill>
                  <a:srgbClr val="6A956A"/>
                </a:solidFill>
                <a:latin typeface="Arial" panose="020B0604020202020204" pitchFamily="34" charset="0"/>
                <a:ea typeface="HelloFirstieBigGulp" panose="02000603000000000000" pitchFamily="2" charset="0"/>
                <a:cs typeface="Arial" panose="020B0604020202020204" pitchFamily="34" charset="0"/>
              </a:rPr>
              <a:t>Children will start by learning Set 1 sounds</a:t>
            </a:r>
            <a:endParaRPr lang="en-US" sz="2400" b="1">
              <a:solidFill>
                <a:srgbClr val="6A956A"/>
              </a:solidFill>
              <a:latin typeface="Arial" panose="020B0604020202020204" pitchFamily="34" charset="0"/>
              <a:ea typeface="HelloFirstieBigGulp" panose="02000603000000000000" pitchFamily="2" charset="0"/>
              <a:cs typeface="Arial" panose="020B0604020202020204" pitchFamily="34" charset="0"/>
            </a:endParaRPr>
          </a:p>
        </p:txBody>
      </p:sp>
      <p:pic>
        <p:nvPicPr>
          <p:cNvPr id="10" name="Picture 4" descr="Read Write Inc Phonics: Desktop Speed Sounds Chart Pack of 10">
            <a:extLst>
              <a:ext uri="{FF2B5EF4-FFF2-40B4-BE49-F238E27FC236}">
                <a16:creationId xmlns:a16="http://schemas.microsoft.com/office/drawing/2014/main" id="{2B87A318-1AF0-45D1-9830-BC2B7E1AF6A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566" r="1776" b="4691"/>
          <a:stretch/>
        </p:blipFill>
        <p:spPr bwMode="auto">
          <a:xfrm>
            <a:off x="1949945" y="473885"/>
            <a:ext cx="2958110" cy="3435161"/>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a:extLst>
              <a:ext uri="{FF2B5EF4-FFF2-40B4-BE49-F238E27FC236}">
                <a16:creationId xmlns:a16="http://schemas.microsoft.com/office/drawing/2014/main" id="{4CE64319-6325-4813-9419-8BBB9EF06D5C}"/>
              </a:ext>
            </a:extLst>
          </p:cNvPr>
          <p:cNvSpPr txBox="1"/>
          <p:nvPr/>
        </p:nvSpPr>
        <p:spPr>
          <a:xfrm>
            <a:off x="137841" y="4027980"/>
            <a:ext cx="6755054" cy="2400657"/>
          </a:xfrm>
          <a:prstGeom prst="rect">
            <a:avLst/>
          </a:prstGeom>
          <a:noFill/>
        </p:spPr>
        <p:txBody>
          <a:bodyPr wrap="square" rtlCol="0">
            <a:spAutoFit/>
          </a:bodyPr>
          <a:lstStyle/>
          <a:p>
            <a:pPr defTabSz="685800">
              <a:spcBef>
                <a:spcPct val="0"/>
              </a:spcBef>
              <a:spcAft>
                <a:spcPts val="600"/>
              </a:spcAft>
            </a:pPr>
            <a:r>
              <a:rPr lang="en-AU" sz="2000">
                <a:latin typeface="Arial" panose="020B0604020202020204" pitchFamily="34" charset="0"/>
                <a:ea typeface="+mj-ea"/>
                <a:cs typeface="Arial" panose="020B0604020202020204" pitchFamily="34" charset="0"/>
              </a:rPr>
              <a:t>Alongside these they also learn red words (sight or tricky words), which are difficult to blend but are words they need to read and access texts (e.g. the, said, your).</a:t>
            </a:r>
          </a:p>
          <a:p>
            <a:pPr defTabSz="685800">
              <a:spcBef>
                <a:spcPct val="0"/>
              </a:spcBef>
              <a:spcAft>
                <a:spcPts val="600"/>
              </a:spcAft>
            </a:pPr>
            <a:endParaRPr lang="en-AU" sz="2000">
              <a:latin typeface="Arial" panose="020B0604020202020204" pitchFamily="34" charset="0"/>
              <a:ea typeface="+mj-ea"/>
              <a:cs typeface="Arial" panose="020B0604020202020204" pitchFamily="34" charset="0"/>
            </a:endParaRPr>
          </a:p>
          <a:p>
            <a:pPr defTabSz="685800">
              <a:spcBef>
                <a:spcPct val="0"/>
              </a:spcBef>
              <a:spcAft>
                <a:spcPts val="600"/>
              </a:spcAft>
            </a:pPr>
            <a:r>
              <a:rPr lang="en-AU" sz="2000">
                <a:latin typeface="Arial" panose="020B0604020202020204" pitchFamily="34" charset="0"/>
                <a:ea typeface="+mj-ea"/>
                <a:cs typeface="Arial" panose="020B0604020202020204" pitchFamily="34" charset="0"/>
              </a:rPr>
              <a:t>Red words will eventually come home in the form of bookmarks with the red words they will encounter in the level they are working at.</a:t>
            </a:r>
          </a:p>
        </p:txBody>
      </p:sp>
      <p:sp>
        <p:nvSpPr>
          <p:cNvPr id="8" name="TextBox 7">
            <a:extLst>
              <a:ext uri="{FF2B5EF4-FFF2-40B4-BE49-F238E27FC236}">
                <a16:creationId xmlns:a16="http://schemas.microsoft.com/office/drawing/2014/main" id="{3656E126-6FA5-4EB0-BD44-6BAA3EA34422}"/>
              </a:ext>
            </a:extLst>
          </p:cNvPr>
          <p:cNvSpPr txBox="1"/>
          <p:nvPr/>
        </p:nvSpPr>
        <p:spPr>
          <a:xfrm>
            <a:off x="78188" y="7433567"/>
            <a:ext cx="6874361" cy="2506840"/>
          </a:xfrm>
          <a:prstGeom prst="rect">
            <a:avLst/>
          </a:prstGeom>
          <a:noFill/>
        </p:spPr>
        <p:txBody>
          <a:bodyPr wrap="square" lIns="91440" tIns="45720" rIns="91440" bIns="45720" rtlCol="0" anchor="t">
            <a:spAutoFit/>
          </a:bodyPr>
          <a:lstStyle/>
          <a:p>
            <a:pPr defTabSz="685800">
              <a:lnSpc>
                <a:spcPct val="70000"/>
              </a:lnSpc>
              <a:spcBef>
                <a:spcPct val="0"/>
              </a:spcBef>
              <a:spcAft>
                <a:spcPts val="600"/>
              </a:spcAft>
            </a:pPr>
            <a:r>
              <a:rPr lang="en-US" sz="2000" b="1">
                <a:solidFill>
                  <a:srgbClr val="B54E94"/>
                </a:solidFill>
                <a:latin typeface="Arial" panose="020B0604020202020204" pitchFamily="34" charset="0"/>
                <a:ea typeface="+mj-ea"/>
                <a:cs typeface="Arial" panose="020B0604020202020204" pitchFamily="34" charset="0"/>
              </a:rPr>
              <a:t>What can you do to help?</a:t>
            </a:r>
            <a:endParaRPr lang="en-US">
              <a:latin typeface="Arial" panose="020B0604020202020204" pitchFamily="34" charset="0"/>
              <a:ea typeface="+mj-ea"/>
              <a:cs typeface="Arial" panose="020B0604020202020204" pitchFamily="34" charset="0"/>
            </a:endParaRPr>
          </a:p>
          <a:p>
            <a:pPr defTabSz="685800">
              <a:spcBef>
                <a:spcPct val="0"/>
              </a:spcBef>
              <a:spcAft>
                <a:spcPts val="600"/>
              </a:spcAft>
            </a:pPr>
            <a:r>
              <a:rPr lang="en-US">
                <a:latin typeface="Arial" panose="020B0604020202020204" pitchFamily="34" charset="0"/>
                <a:ea typeface="+mj-ea"/>
                <a:cs typeface="Arial" panose="020B0604020202020204" pitchFamily="34" charset="0"/>
              </a:rPr>
              <a:t>Practice sounds at home - when homework comes home, help your child to practice correct letter formation as they say the sound/phoneme when writing.</a:t>
            </a:r>
          </a:p>
          <a:p>
            <a:pPr defTabSz="685800">
              <a:spcBef>
                <a:spcPct val="0"/>
              </a:spcBef>
              <a:spcAft>
                <a:spcPts val="600"/>
              </a:spcAft>
            </a:pPr>
            <a:endParaRPr lang="en-US" sz="300">
              <a:latin typeface="Arial" panose="020B0604020202020204" pitchFamily="34" charset="0"/>
              <a:ea typeface="+mj-ea"/>
              <a:cs typeface="Arial" panose="020B0604020202020204" pitchFamily="34" charset="0"/>
            </a:endParaRPr>
          </a:p>
          <a:p>
            <a:pPr defTabSz="685800">
              <a:spcBef>
                <a:spcPct val="0"/>
              </a:spcBef>
              <a:spcAft>
                <a:spcPts val="600"/>
              </a:spcAft>
            </a:pPr>
            <a:r>
              <a:rPr lang="en-US">
                <a:latin typeface="Arial" panose="020B0604020202020204" pitchFamily="34" charset="0"/>
                <a:ea typeface="+mj-ea"/>
                <a:cs typeface="Arial" panose="020B0604020202020204" pitchFamily="34" charset="0"/>
              </a:rPr>
              <a:t>Use letter </a:t>
            </a:r>
            <a:r>
              <a:rPr lang="en-US" b="1">
                <a:latin typeface="Arial" panose="020B0604020202020204" pitchFamily="34" charset="0"/>
                <a:ea typeface="+mj-ea"/>
                <a:cs typeface="Arial" panose="020B0604020202020204" pitchFamily="34" charset="0"/>
              </a:rPr>
              <a:t>sounds</a:t>
            </a:r>
            <a:r>
              <a:rPr lang="en-US">
                <a:latin typeface="Arial" panose="020B0604020202020204" pitchFamily="34" charset="0"/>
                <a:ea typeface="+mj-ea"/>
                <a:cs typeface="Arial" panose="020B0604020202020204" pitchFamily="34" charset="0"/>
              </a:rPr>
              <a:t> – not names of letters.</a:t>
            </a:r>
          </a:p>
          <a:p>
            <a:pPr defTabSz="685800">
              <a:lnSpc>
                <a:spcPct val="70000"/>
              </a:lnSpc>
              <a:spcBef>
                <a:spcPct val="0"/>
              </a:spcBef>
              <a:spcAft>
                <a:spcPts val="600"/>
              </a:spcAft>
            </a:pPr>
            <a:endParaRPr lang="en-US" sz="1100">
              <a:latin typeface="Arial" panose="020B0604020202020204" pitchFamily="34" charset="0"/>
              <a:ea typeface="+mj-ea"/>
              <a:cs typeface="Arial" panose="020B0604020202020204" pitchFamily="34" charset="0"/>
            </a:endParaRPr>
          </a:p>
          <a:p>
            <a:pPr defTabSz="685800">
              <a:lnSpc>
                <a:spcPct val="70000"/>
              </a:lnSpc>
              <a:spcBef>
                <a:spcPct val="0"/>
              </a:spcBef>
              <a:spcAft>
                <a:spcPts val="600"/>
              </a:spcAft>
            </a:pPr>
            <a:r>
              <a:rPr lang="en-US" err="1">
                <a:latin typeface="Arial" panose="020B0604020202020204" pitchFamily="34" charset="0"/>
                <a:ea typeface="+mj-ea"/>
                <a:cs typeface="Arial" panose="020B0604020202020204" pitchFamily="34" charset="0"/>
              </a:rPr>
              <a:t>Practise</a:t>
            </a:r>
            <a:r>
              <a:rPr lang="en-US">
                <a:latin typeface="Arial" panose="020B0604020202020204" pitchFamily="34" charset="0"/>
                <a:ea typeface="+mj-ea"/>
                <a:cs typeface="Arial" panose="020B0604020202020204" pitchFamily="34" charset="0"/>
              </a:rPr>
              <a:t> reading red words at home.</a:t>
            </a:r>
          </a:p>
          <a:p>
            <a:endParaRPr lang="en-AU">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4"/>
          <a:stretch>
            <a:fillRect/>
          </a:stretch>
        </p:blipFill>
        <p:spPr>
          <a:xfrm>
            <a:off x="4424829" y="6100067"/>
            <a:ext cx="2057400" cy="1333500"/>
          </a:xfrm>
          <a:prstGeom prst="rect">
            <a:avLst/>
          </a:prstGeom>
        </p:spPr>
      </p:pic>
      <p:sp>
        <p:nvSpPr>
          <p:cNvPr id="5" name="TextBox 4"/>
          <p:cNvSpPr txBox="1"/>
          <p:nvPr/>
        </p:nvSpPr>
        <p:spPr>
          <a:xfrm>
            <a:off x="1328271" y="6428637"/>
            <a:ext cx="2853215" cy="923330"/>
          </a:xfrm>
          <a:prstGeom prst="rect">
            <a:avLst/>
          </a:prstGeom>
          <a:noFill/>
        </p:spPr>
        <p:txBody>
          <a:bodyPr wrap="none" rtlCol="0">
            <a:spAutoFit/>
          </a:bodyPr>
          <a:lstStyle/>
          <a:p>
            <a:r>
              <a:rPr lang="en-US" i="1">
                <a:solidFill>
                  <a:srgbClr val="FF0000"/>
                </a:solidFill>
                <a:latin typeface="Arial" panose="020B0604020202020204" pitchFamily="34" charset="0"/>
                <a:ea typeface="+mj-ea"/>
                <a:cs typeface="Arial" panose="020B0604020202020204" pitchFamily="34" charset="0"/>
              </a:rPr>
              <a:t>Tricky words</a:t>
            </a:r>
          </a:p>
          <a:p>
            <a:r>
              <a:rPr lang="en-US" i="1">
                <a:solidFill>
                  <a:srgbClr val="FF0000"/>
                </a:solidFill>
                <a:latin typeface="Arial" panose="020B0604020202020204" pitchFamily="34" charset="0"/>
                <a:ea typeface="+mj-ea"/>
                <a:cs typeface="Arial" panose="020B0604020202020204" pitchFamily="34" charset="0"/>
              </a:rPr>
              <a:t>High frequency words</a:t>
            </a:r>
          </a:p>
          <a:p>
            <a:r>
              <a:rPr lang="en-US" i="1">
                <a:solidFill>
                  <a:srgbClr val="FF0000"/>
                </a:solidFill>
                <a:latin typeface="Arial" panose="020B0604020202020204" pitchFamily="34" charset="0"/>
                <a:ea typeface="+mj-ea"/>
                <a:cs typeface="Arial" panose="020B0604020202020204" pitchFamily="34" charset="0"/>
              </a:rPr>
              <a:t>Common exception words</a:t>
            </a:r>
          </a:p>
        </p:txBody>
      </p:sp>
    </p:spTree>
    <p:extLst>
      <p:ext uri="{BB962C8B-B14F-4D97-AF65-F5344CB8AC3E}">
        <p14:creationId xmlns:p14="http://schemas.microsoft.com/office/powerpoint/2010/main" val="1581949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0342" y="242669"/>
            <a:ext cx="4637314" cy="646331"/>
          </a:xfrm>
          <a:prstGeom prst="rect">
            <a:avLst/>
          </a:prstGeom>
          <a:noFill/>
        </p:spPr>
        <p:txBody>
          <a:bodyPr wrap="square" rtlCol="0">
            <a:spAutoFit/>
          </a:bodyPr>
          <a:lstStyle/>
          <a:p>
            <a:pPr algn="ctr"/>
            <a:r>
              <a:rPr lang="en-US" sz="3600" b="1">
                <a:latin typeface="Arial"/>
                <a:cs typeface="Arial"/>
              </a:rPr>
              <a:t>Phonics in Class 1</a:t>
            </a:r>
          </a:p>
        </p:txBody>
      </p:sp>
      <p:pic>
        <p:nvPicPr>
          <p:cNvPr id="5" name="Picture 4"/>
          <p:cNvPicPr>
            <a:picLocks noChangeAspect="1"/>
          </p:cNvPicPr>
          <p:nvPr/>
        </p:nvPicPr>
        <p:blipFill>
          <a:blip r:embed="rId3"/>
          <a:stretch>
            <a:fillRect/>
          </a:stretch>
        </p:blipFill>
        <p:spPr>
          <a:xfrm>
            <a:off x="333024" y="6496282"/>
            <a:ext cx="2900034" cy="3099273"/>
          </a:xfrm>
          <a:prstGeom prst="rect">
            <a:avLst/>
          </a:prstGeom>
        </p:spPr>
      </p:pic>
      <p:sp>
        <p:nvSpPr>
          <p:cNvPr id="7" name="TextBox 6"/>
          <p:cNvSpPr txBox="1"/>
          <p:nvPr/>
        </p:nvSpPr>
        <p:spPr>
          <a:xfrm>
            <a:off x="333023" y="951718"/>
            <a:ext cx="6524977" cy="2677656"/>
          </a:xfrm>
          <a:prstGeom prst="rect">
            <a:avLst/>
          </a:prstGeom>
          <a:noFill/>
        </p:spPr>
        <p:txBody>
          <a:bodyPr wrap="square" rtlCol="0">
            <a:spAutoFit/>
          </a:bodyPr>
          <a:lstStyle/>
          <a:p>
            <a:r>
              <a:rPr lang="en-US" sz="2400" b="1">
                <a:solidFill>
                  <a:srgbClr val="0070C0"/>
                </a:solidFill>
              </a:rPr>
              <a:t>75</a:t>
            </a:r>
            <a:r>
              <a:rPr lang="en-US" sz="2400">
                <a:solidFill>
                  <a:srgbClr val="0070C0"/>
                </a:solidFill>
              </a:rPr>
              <a:t> – the number of taught sound in R.W.I scheme</a:t>
            </a:r>
          </a:p>
          <a:p>
            <a:r>
              <a:rPr lang="en-US" sz="2400" b="1">
                <a:solidFill>
                  <a:srgbClr val="0070C0"/>
                </a:solidFill>
              </a:rPr>
              <a:t>Pure</a:t>
            </a:r>
            <a:r>
              <a:rPr lang="en-US" sz="2400">
                <a:solidFill>
                  <a:srgbClr val="0070C0"/>
                </a:solidFill>
              </a:rPr>
              <a:t> </a:t>
            </a:r>
            <a:r>
              <a:rPr lang="en-US" sz="2400" b="1">
                <a:solidFill>
                  <a:srgbClr val="0070C0"/>
                </a:solidFill>
              </a:rPr>
              <a:t>sounds</a:t>
            </a:r>
            <a:r>
              <a:rPr lang="en-US" sz="2400">
                <a:solidFill>
                  <a:srgbClr val="0070C0"/>
                </a:solidFill>
              </a:rPr>
              <a:t> – single sounds (a, b, c, d)</a:t>
            </a:r>
          </a:p>
          <a:p>
            <a:r>
              <a:rPr lang="en-US" sz="2400" b="1">
                <a:solidFill>
                  <a:srgbClr val="0070C0"/>
                </a:solidFill>
              </a:rPr>
              <a:t>Di/trigraph -  </a:t>
            </a:r>
            <a:r>
              <a:rPr lang="en-US" sz="2400">
                <a:solidFill>
                  <a:srgbClr val="0070C0"/>
                </a:solidFill>
              </a:rPr>
              <a:t>two (di-) or three (tri-) letters which together create one sound.</a:t>
            </a:r>
          </a:p>
          <a:p>
            <a:r>
              <a:rPr lang="en-US" sz="2400" b="1">
                <a:solidFill>
                  <a:srgbClr val="0070C0"/>
                </a:solidFill>
              </a:rPr>
              <a:t>Schwa</a:t>
            </a:r>
            <a:r>
              <a:rPr lang="en-US" sz="2400">
                <a:solidFill>
                  <a:srgbClr val="0070C0"/>
                </a:solidFill>
              </a:rPr>
              <a:t> – a vocal sound added after the phoneme</a:t>
            </a:r>
          </a:p>
          <a:p>
            <a:r>
              <a:rPr lang="en-US" sz="2400" b="1">
                <a:solidFill>
                  <a:srgbClr val="0070C0"/>
                </a:solidFill>
              </a:rPr>
              <a:t>Phoneme</a:t>
            </a:r>
            <a:r>
              <a:rPr lang="en-US" sz="2400">
                <a:solidFill>
                  <a:srgbClr val="0070C0"/>
                </a:solidFill>
              </a:rPr>
              <a:t> – sound created by letters in a word</a:t>
            </a:r>
          </a:p>
          <a:p>
            <a:r>
              <a:rPr lang="en-US" sz="2400" b="1">
                <a:solidFill>
                  <a:srgbClr val="0070C0"/>
                </a:solidFill>
              </a:rPr>
              <a:t>Grapheme</a:t>
            </a:r>
            <a:r>
              <a:rPr lang="en-US" sz="2400">
                <a:solidFill>
                  <a:srgbClr val="0070C0"/>
                </a:solidFill>
              </a:rPr>
              <a:t> – the written form of the spoken sound</a:t>
            </a:r>
          </a:p>
        </p:txBody>
      </p:sp>
      <p:sp>
        <p:nvSpPr>
          <p:cNvPr id="8" name="TextBox 7"/>
          <p:cNvSpPr txBox="1"/>
          <p:nvPr/>
        </p:nvSpPr>
        <p:spPr>
          <a:xfrm>
            <a:off x="4120444" y="3951111"/>
            <a:ext cx="184666" cy="369332"/>
          </a:xfrm>
          <a:prstGeom prst="rect">
            <a:avLst/>
          </a:prstGeom>
          <a:noFill/>
        </p:spPr>
        <p:txBody>
          <a:bodyPr wrap="none" rtlCol="0">
            <a:spAutoFit/>
          </a:bodyPr>
          <a:lstStyle/>
          <a:p>
            <a:endParaRPr lang="en-US"/>
          </a:p>
        </p:txBody>
      </p:sp>
      <p:sp>
        <p:nvSpPr>
          <p:cNvPr id="9" name="TextBox 8"/>
          <p:cNvSpPr txBox="1"/>
          <p:nvPr/>
        </p:nvSpPr>
        <p:spPr>
          <a:xfrm>
            <a:off x="338667" y="3792449"/>
            <a:ext cx="6293556" cy="2677656"/>
          </a:xfrm>
          <a:prstGeom prst="rect">
            <a:avLst/>
          </a:prstGeom>
          <a:noFill/>
        </p:spPr>
        <p:txBody>
          <a:bodyPr wrap="square" rtlCol="0">
            <a:spAutoFit/>
          </a:bodyPr>
          <a:lstStyle/>
          <a:p>
            <a:r>
              <a:rPr lang="en-US" sz="2400">
                <a:latin typeface="KG Miss Kindergarten" panose="02000000000000000000" pitchFamily="2" charset="0"/>
              </a:rPr>
              <a:t>In </a:t>
            </a:r>
            <a:r>
              <a:rPr lang="en-US" sz="2400" b="1">
                <a:latin typeface="KG Miss Kindergarten" panose="02000000000000000000" pitchFamily="2" charset="0"/>
              </a:rPr>
              <a:t>Set 1,</a:t>
            </a:r>
            <a:r>
              <a:rPr lang="en-US" sz="2400">
                <a:latin typeface="KG Miss Kindergarten" panose="02000000000000000000" pitchFamily="2" charset="0"/>
              </a:rPr>
              <a:t> children start learning the single letter </a:t>
            </a:r>
            <a:r>
              <a:rPr lang="en-US" sz="2400" b="1">
                <a:solidFill>
                  <a:srgbClr val="0070C0"/>
                </a:solidFill>
                <a:latin typeface="KG Miss Kindergarten" panose="02000000000000000000" pitchFamily="2" charset="0"/>
              </a:rPr>
              <a:t>graphemes</a:t>
            </a:r>
            <a:r>
              <a:rPr lang="en-US" sz="2400">
                <a:latin typeface="KG Miss Kindergarten" panose="02000000000000000000" pitchFamily="2" charset="0"/>
              </a:rPr>
              <a:t>. Once secure with these, and with blending, they move to learning </a:t>
            </a:r>
            <a:r>
              <a:rPr lang="en-US" sz="2400" b="1">
                <a:latin typeface="KG Miss Kindergarten" panose="02000000000000000000" pitchFamily="2" charset="0"/>
              </a:rPr>
              <a:t>Set 1 digraphs.</a:t>
            </a:r>
          </a:p>
          <a:p>
            <a:r>
              <a:rPr lang="en-US" sz="2400" b="1">
                <a:latin typeface="KG Miss Kindergarten" panose="02000000000000000000" pitchFamily="2" charset="0"/>
              </a:rPr>
              <a:t>Set 1 </a:t>
            </a:r>
            <a:r>
              <a:rPr lang="en-US" sz="2400">
                <a:latin typeface="KG Miss Kindergarten" panose="02000000000000000000" pitchFamily="2" charset="0"/>
              </a:rPr>
              <a:t>: </a:t>
            </a:r>
            <a:r>
              <a:rPr lang="en-US" sz="2400" err="1">
                <a:latin typeface="KG Miss Kindergarten" panose="02000000000000000000" pitchFamily="2" charset="0"/>
              </a:rPr>
              <a:t>sh</a:t>
            </a:r>
            <a:r>
              <a:rPr lang="en-US" sz="2400">
                <a:latin typeface="KG Miss Kindergarten" panose="02000000000000000000" pitchFamily="2" charset="0"/>
              </a:rPr>
              <a:t>, </a:t>
            </a:r>
            <a:r>
              <a:rPr lang="en-US" sz="2400" err="1">
                <a:latin typeface="KG Miss Kindergarten" panose="02000000000000000000" pitchFamily="2" charset="0"/>
              </a:rPr>
              <a:t>ch</a:t>
            </a:r>
            <a:r>
              <a:rPr lang="en-US" sz="2400">
                <a:latin typeface="KG Miss Kindergarten" panose="02000000000000000000" pitchFamily="2" charset="0"/>
              </a:rPr>
              <a:t>, </a:t>
            </a:r>
            <a:r>
              <a:rPr lang="en-US" sz="2400" err="1">
                <a:latin typeface="KG Miss Kindergarten" panose="02000000000000000000" pitchFamily="2" charset="0"/>
              </a:rPr>
              <a:t>th</a:t>
            </a:r>
            <a:r>
              <a:rPr lang="en-US" sz="2400">
                <a:latin typeface="KG Miss Kindergarten" panose="02000000000000000000" pitchFamily="2" charset="0"/>
              </a:rPr>
              <a:t>, ng, </a:t>
            </a:r>
            <a:r>
              <a:rPr lang="en-US" sz="2400" err="1">
                <a:latin typeface="KG Miss Kindergarten" panose="02000000000000000000" pitchFamily="2" charset="0"/>
              </a:rPr>
              <a:t>nk</a:t>
            </a:r>
            <a:r>
              <a:rPr lang="en-US" sz="2400">
                <a:latin typeface="KG Miss Kindergarten" panose="02000000000000000000" pitchFamily="2" charset="0"/>
              </a:rPr>
              <a:t>, </a:t>
            </a:r>
            <a:r>
              <a:rPr lang="en-US" sz="2400" err="1">
                <a:latin typeface="KG Miss Kindergarten" panose="02000000000000000000" pitchFamily="2" charset="0"/>
              </a:rPr>
              <a:t>qu</a:t>
            </a:r>
            <a:r>
              <a:rPr lang="en-US" sz="2400">
                <a:latin typeface="KG Miss Kindergarten" panose="02000000000000000000" pitchFamily="2" charset="0"/>
              </a:rPr>
              <a:t>, ck, </a:t>
            </a:r>
            <a:r>
              <a:rPr lang="en-US" sz="2400" err="1">
                <a:latin typeface="KG Miss Kindergarten" panose="02000000000000000000" pitchFamily="2" charset="0"/>
              </a:rPr>
              <a:t>s,s</a:t>
            </a:r>
            <a:r>
              <a:rPr lang="en-US" sz="2400">
                <a:latin typeface="KG Miss Kindergarten" panose="02000000000000000000" pitchFamily="2" charset="0"/>
              </a:rPr>
              <a:t> ff, </a:t>
            </a:r>
            <a:r>
              <a:rPr lang="en-US" sz="2400" err="1">
                <a:latin typeface="KG Miss Kindergarten" panose="02000000000000000000" pitchFamily="2" charset="0"/>
              </a:rPr>
              <a:t>ll</a:t>
            </a:r>
            <a:r>
              <a:rPr lang="en-US" sz="2400">
                <a:latin typeface="KG Miss Kindergarten" panose="02000000000000000000" pitchFamily="2" charset="0"/>
              </a:rPr>
              <a:t>, </a:t>
            </a:r>
            <a:r>
              <a:rPr lang="en-US" sz="2400" err="1">
                <a:latin typeface="KG Miss Kindergarten" panose="02000000000000000000" pitchFamily="2" charset="0"/>
              </a:rPr>
              <a:t>zz</a:t>
            </a:r>
            <a:r>
              <a:rPr lang="en-US" sz="2400">
                <a:latin typeface="KG Miss Kindergarten" panose="02000000000000000000" pitchFamily="2" charset="0"/>
              </a:rPr>
              <a:t>. </a:t>
            </a:r>
          </a:p>
          <a:p>
            <a:r>
              <a:rPr lang="en-US" sz="2400" b="1">
                <a:latin typeface="KG Miss Kindergarten" panose="02000000000000000000" pitchFamily="2" charset="0"/>
              </a:rPr>
              <a:t>Set 2: ay, ee, </a:t>
            </a:r>
            <a:r>
              <a:rPr lang="en-US" sz="2400" b="1" err="1">
                <a:latin typeface="KG Miss Kindergarten" panose="02000000000000000000" pitchFamily="2" charset="0"/>
              </a:rPr>
              <a:t>igh</a:t>
            </a:r>
            <a:r>
              <a:rPr lang="en-US" sz="2400" b="1">
                <a:latin typeface="KG Miss Kindergarten" panose="02000000000000000000" pitchFamily="2" charset="0"/>
              </a:rPr>
              <a:t>, ow, </a:t>
            </a:r>
            <a:r>
              <a:rPr lang="en-US" sz="2400" b="1" err="1">
                <a:latin typeface="KG Miss Kindergarten" panose="02000000000000000000" pitchFamily="2" charset="0"/>
              </a:rPr>
              <a:t>oo</a:t>
            </a:r>
            <a:r>
              <a:rPr lang="en-US" sz="2400" b="1">
                <a:latin typeface="KG Miss Kindergarten" panose="02000000000000000000" pitchFamily="2" charset="0"/>
              </a:rPr>
              <a:t>/</a:t>
            </a:r>
            <a:r>
              <a:rPr lang="en-US" sz="2400" b="1" err="1">
                <a:latin typeface="KG Miss Kindergarten" panose="02000000000000000000" pitchFamily="2" charset="0"/>
              </a:rPr>
              <a:t>oo</a:t>
            </a:r>
            <a:r>
              <a:rPr lang="en-US" sz="2400" b="1">
                <a:latin typeface="KG Miss Kindergarten" panose="02000000000000000000" pitchFamily="2" charset="0"/>
              </a:rPr>
              <a:t>, </a:t>
            </a:r>
          </a:p>
          <a:p>
            <a:r>
              <a:rPr lang="en-US" sz="2400" b="1">
                <a:latin typeface="KG Miss Kindergarten" panose="02000000000000000000" pitchFamily="2" charset="0"/>
              </a:rPr>
              <a:t>Set : </a:t>
            </a:r>
            <a:r>
              <a:rPr lang="en-US" sz="2400">
                <a:latin typeface="KG Miss Kindergarten" panose="02000000000000000000" pitchFamily="2" charset="0"/>
              </a:rPr>
              <a:t>teaches the </a:t>
            </a:r>
            <a:r>
              <a:rPr lang="en-US" sz="2400" b="1">
                <a:latin typeface="KG Miss Kindergarten" panose="02000000000000000000" pitchFamily="2" charset="0"/>
              </a:rPr>
              <a:t>alternative</a:t>
            </a:r>
            <a:r>
              <a:rPr lang="en-US" sz="2400">
                <a:latin typeface="KG Miss Kindergarten" panose="02000000000000000000" pitchFamily="2" charset="0"/>
              </a:rPr>
              <a:t> </a:t>
            </a:r>
            <a:r>
              <a:rPr lang="en-US" sz="2400" b="1">
                <a:solidFill>
                  <a:srgbClr val="0070C0"/>
                </a:solidFill>
                <a:latin typeface="KG Miss Kindergarten" panose="02000000000000000000" pitchFamily="2" charset="0"/>
              </a:rPr>
              <a:t>graphemes</a:t>
            </a:r>
            <a:r>
              <a:rPr lang="en-US" sz="2400">
                <a:latin typeface="KG Miss Kindergarten" panose="02000000000000000000" pitchFamily="2" charset="0"/>
              </a:rPr>
              <a:t> and trigraphs such as </a:t>
            </a:r>
            <a:r>
              <a:rPr lang="en-US" sz="2400" err="1">
                <a:latin typeface="KG Miss Kindergarten" panose="02000000000000000000" pitchFamily="2" charset="0"/>
              </a:rPr>
              <a:t>a_e</a:t>
            </a:r>
            <a:r>
              <a:rPr lang="en-US" sz="2400">
                <a:latin typeface="KG Miss Kindergarten" panose="02000000000000000000" pitchFamily="2" charset="0"/>
              </a:rPr>
              <a:t> &amp; ai.</a:t>
            </a:r>
            <a:endParaRPr lang="en-US" sz="2000"/>
          </a:p>
        </p:txBody>
      </p:sp>
      <p:sp>
        <p:nvSpPr>
          <p:cNvPr id="10" name="TextBox 9"/>
          <p:cNvSpPr txBox="1"/>
          <p:nvPr/>
        </p:nvSpPr>
        <p:spPr>
          <a:xfrm>
            <a:off x="3233058" y="6496281"/>
            <a:ext cx="3315212" cy="2677656"/>
          </a:xfrm>
          <a:prstGeom prst="rect">
            <a:avLst/>
          </a:prstGeom>
          <a:noFill/>
        </p:spPr>
        <p:txBody>
          <a:bodyPr wrap="square" lIns="91440" tIns="45720" rIns="91440" bIns="45720" rtlCol="0" anchor="t">
            <a:spAutoFit/>
          </a:bodyPr>
          <a:lstStyle/>
          <a:p>
            <a:r>
              <a:rPr lang="en-US" sz="2400">
                <a:latin typeface="Arial"/>
                <a:cs typeface="Arial"/>
              </a:rPr>
              <a:t>Assessed fortnightly</a:t>
            </a:r>
            <a:endParaRPr lang="en-US" sz="2400" err="1">
              <a:solidFill>
                <a:srgbClr val="FF0000"/>
              </a:solidFill>
              <a:latin typeface="Arial"/>
              <a:cs typeface="Arial"/>
            </a:endParaRPr>
          </a:p>
          <a:p>
            <a:endParaRPr lang="en-US" sz="2400">
              <a:latin typeface="Arial"/>
              <a:cs typeface="Arial"/>
            </a:endParaRPr>
          </a:p>
          <a:p>
            <a:r>
              <a:rPr lang="en-US" sz="2400">
                <a:latin typeface="Arial"/>
                <a:cs typeface="Arial"/>
              </a:rPr>
              <a:t>Children will bring home sounds to practice or a link to the Virtual classroom to watch with your child.</a:t>
            </a:r>
          </a:p>
        </p:txBody>
      </p:sp>
    </p:spTree>
    <p:extLst>
      <p:ext uri="{BB962C8B-B14F-4D97-AF65-F5344CB8AC3E}">
        <p14:creationId xmlns:p14="http://schemas.microsoft.com/office/powerpoint/2010/main" val="729376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7DF3-3EE5-0B25-22F3-A7BE62E129E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0E639C6-D5EC-B373-E8AE-1B55C9455D44}"/>
              </a:ext>
            </a:extLst>
          </p:cNvPr>
          <p:cNvSpPr txBox="1"/>
          <p:nvPr/>
        </p:nvSpPr>
        <p:spPr>
          <a:xfrm>
            <a:off x="1107440" y="301978"/>
            <a:ext cx="4643120" cy="646331"/>
          </a:xfrm>
          <a:prstGeom prst="rect">
            <a:avLst/>
          </a:prstGeom>
          <a:noFill/>
        </p:spPr>
        <p:txBody>
          <a:bodyPr wrap="square" rtlCol="0">
            <a:spAutoFit/>
          </a:bodyPr>
          <a:lstStyle/>
          <a:p>
            <a:pPr algn="ctr"/>
            <a:r>
              <a:rPr lang="en-US" sz="3600" b="1">
                <a:latin typeface="Arial"/>
                <a:cs typeface="Arial"/>
              </a:rPr>
              <a:t>Phonics in Class 1</a:t>
            </a:r>
          </a:p>
        </p:txBody>
      </p:sp>
      <p:sp>
        <p:nvSpPr>
          <p:cNvPr id="8" name="TextBox 7">
            <a:extLst>
              <a:ext uri="{FF2B5EF4-FFF2-40B4-BE49-F238E27FC236}">
                <a16:creationId xmlns:a16="http://schemas.microsoft.com/office/drawing/2014/main" id="{2104EF91-CC69-98FF-2AFE-15164DE4DD1A}"/>
              </a:ext>
            </a:extLst>
          </p:cNvPr>
          <p:cNvSpPr txBox="1"/>
          <p:nvPr/>
        </p:nvSpPr>
        <p:spPr>
          <a:xfrm>
            <a:off x="4120444" y="3951111"/>
            <a:ext cx="184666" cy="369332"/>
          </a:xfrm>
          <a:prstGeom prst="rect">
            <a:avLst/>
          </a:prstGeom>
          <a:noFill/>
        </p:spPr>
        <p:txBody>
          <a:bodyPr wrap="none" rtlCol="0">
            <a:spAutoFit/>
          </a:bodyPr>
          <a:lstStyle/>
          <a:p>
            <a:endParaRPr lang="en-US"/>
          </a:p>
        </p:txBody>
      </p:sp>
      <p:sp>
        <p:nvSpPr>
          <p:cNvPr id="4" name="TextBox 3">
            <a:extLst>
              <a:ext uri="{FF2B5EF4-FFF2-40B4-BE49-F238E27FC236}">
                <a16:creationId xmlns:a16="http://schemas.microsoft.com/office/drawing/2014/main" id="{7868056D-8435-CE27-615B-38474A916434}"/>
              </a:ext>
            </a:extLst>
          </p:cNvPr>
          <p:cNvSpPr txBox="1"/>
          <p:nvPr/>
        </p:nvSpPr>
        <p:spPr>
          <a:xfrm>
            <a:off x="282222" y="948309"/>
            <a:ext cx="6293556" cy="8586966"/>
          </a:xfrm>
          <a:prstGeom prst="rect">
            <a:avLst/>
          </a:prstGeom>
          <a:noFill/>
        </p:spPr>
        <p:txBody>
          <a:bodyPr wrap="square" rtlCol="0">
            <a:spAutoFit/>
          </a:bodyPr>
          <a:lstStyle/>
          <a:p>
            <a:pPr marL="342900" indent="-342900">
              <a:buFont typeface="Arial" panose="020B0604020202020204" pitchFamily="34" charset="0"/>
              <a:buChar char="•"/>
            </a:pPr>
            <a:r>
              <a:rPr lang="en-US" sz="2400" b="1">
                <a:latin typeface="KG Miss Kindergarten" panose="02000000000000000000" pitchFamily="2" charset="0"/>
              </a:rPr>
              <a:t>What do Year 1 learn in phonics?</a:t>
            </a:r>
          </a:p>
          <a:p>
            <a:r>
              <a:rPr lang="en-US" sz="2400">
                <a:latin typeface="KG Miss Kindergarten" panose="02000000000000000000" pitchFamily="2" charset="0"/>
              </a:rPr>
              <a:t>From</a:t>
            </a:r>
            <a:r>
              <a:rPr lang="en-US" sz="2400" b="1">
                <a:latin typeface="KG Miss Kindergarten" panose="02000000000000000000" pitchFamily="2" charset="0"/>
              </a:rPr>
              <a:t> Year 1, </a:t>
            </a:r>
            <a:r>
              <a:rPr lang="en-US" sz="2400">
                <a:latin typeface="KG Miss Kindergarten" panose="02000000000000000000" pitchFamily="2" charset="0"/>
              </a:rPr>
              <a:t>children begin to </a:t>
            </a:r>
            <a:r>
              <a:rPr lang="en-US" sz="2400" b="1">
                <a:latin typeface="KG Miss Kindergarten" panose="02000000000000000000" pitchFamily="2" charset="0"/>
              </a:rPr>
              <a:t>learn Set 3</a:t>
            </a:r>
            <a:r>
              <a:rPr lang="en-US" sz="2400">
                <a:latin typeface="KG Miss Kindergarten" panose="02000000000000000000" pitchFamily="2" charset="0"/>
              </a:rPr>
              <a:t>, with regular </a:t>
            </a:r>
            <a:r>
              <a:rPr lang="en-US" sz="2400" i="1">
                <a:latin typeface="KG Miss Kindergarten" panose="02000000000000000000" pitchFamily="2" charset="0"/>
              </a:rPr>
              <a:t>consolidation</a:t>
            </a:r>
            <a:r>
              <a:rPr lang="en-US" sz="2400">
                <a:latin typeface="KG Miss Kindergarten" panose="02000000000000000000" pitchFamily="2" charset="0"/>
              </a:rPr>
              <a:t> </a:t>
            </a:r>
            <a:r>
              <a:rPr lang="en-US" sz="2400" i="1">
                <a:latin typeface="KG Miss Kindergarten" panose="02000000000000000000" pitchFamily="2" charset="0"/>
              </a:rPr>
              <a:t>of</a:t>
            </a:r>
            <a:r>
              <a:rPr lang="en-US" sz="2400">
                <a:latin typeface="KG Miss Kindergarten" panose="02000000000000000000" pitchFamily="2" charset="0"/>
              </a:rPr>
              <a:t> </a:t>
            </a:r>
            <a:r>
              <a:rPr lang="en-US" sz="2400" i="1">
                <a:latin typeface="KG Miss Kindergarten" panose="02000000000000000000" pitchFamily="2" charset="0"/>
              </a:rPr>
              <a:t>Sets 1 &amp; 2</a:t>
            </a:r>
            <a:r>
              <a:rPr lang="en-US" sz="2400">
                <a:latin typeface="KG Miss Kindergarten" panose="02000000000000000000" pitchFamily="2" charset="0"/>
              </a:rPr>
              <a:t>, which are first taught in Reception.</a:t>
            </a:r>
          </a:p>
          <a:p>
            <a:endParaRPr lang="en-US" sz="2400">
              <a:latin typeface="KG Miss Kindergarten" panose="02000000000000000000" pitchFamily="2" charset="0"/>
            </a:endParaRPr>
          </a:p>
          <a:p>
            <a:pPr marL="342900" indent="-342900">
              <a:buFont typeface="Arial" panose="020B0604020202020204" pitchFamily="34" charset="0"/>
              <a:buChar char="•"/>
            </a:pPr>
            <a:r>
              <a:rPr lang="en-US" sz="2400" b="1"/>
              <a:t>What is the ‘phonics screening check?</a:t>
            </a:r>
          </a:p>
          <a:p>
            <a:r>
              <a:rPr lang="en-US" sz="2400"/>
              <a:t>Near the end of Year 1, children in all UK mainstream schools sit a governmentally issued ‘screening test’. This is administered by myself, as </a:t>
            </a:r>
            <a:r>
              <a:rPr lang="en-US" sz="2400" i="1"/>
              <a:t>Phonics Lead</a:t>
            </a:r>
            <a:r>
              <a:rPr lang="en-US" sz="2400"/>
              <a:t>, 1-1, in a quiet, comfortable space.</a:t>
            </a:r>
          </a:p>
          <a:p>
            <a:r>
              <a:rPr lang="en-US" sz="2400"/>
              <a:t>Children practice incrementally with past paper materials so they can accurately demonstrate their knowledge.</a:t>
            </a:r>
          </a:p>
          <a:p>
            <a:endParaRPr lang="en-US" sz="2400"/>
          </a:p>
          <a:p>
            <a:pPr marL="342900" indent="-342900">
              <a:buFont typeface="Arial" panose="020B0604020202020204" pitchFamily="34" charset="0"/>
              <a:buChar char="•"/>
            </a:pPr>
            <a:r>
              <a:rPr lang="en-US" sz="2400" b="1">
                <a:latin typeface="KG Miss Kindergarten" panose="02000000000000000000" pitchFamily="2" charset="0"/>
              </a:rPr>
              <a:t>What does the Phonics Screener look like for my child?</a:t>
            </a:r>
          </a:p>
          <a:p>
            <a:r>
              <a:rPr lang="en-US" sz="2400"/>
              <a:t>It involves reading a list containing </a:t>
            </a:r>
            <a:r>
              <a:rPr lang="en-US" sz="2400" b="1"/>
              <a:t>40</a:t>
            </a:r>
            <a:r>
              <a:rPr lang="en-US" sz="2400"/>
              <a:t> </a:t>
            </a:r>
            <a:r>
              <a:rPr lang="en-US" sz="2400" b="1"/>
              <a:t>real</a:t>
            </a:r>
            <a:r>
              <a:rPr lang="en-US" sz="2400"/>
              <a:t> and </a:t>
            </a:r>
            <a:r>
              <a:rPr lang="en-US" sz="2400" b="1"/>
              <a:t>pseudo- words</a:t>
            </a:r>
            <a:r>
              <a:rPr lang="en-US" sz="2400"/>
              <a:t>. We call these ‘alien’ or ‘nonsense’ words. They will get a </a:t>
            </a:r>
            <a:r>
              <a:rPr lang="en-US" sz="2400" b="1"/>
              <a:t>score out of 40</a:t>
            </a:r>
            <a:r>
              <a:rPr lang="en-US" sz="2400"/>
              <a:t>.</a:t>
            </a:r>
          </a:p>
          <a:p>
            <a:r>
              <a:rPr lang="en-US" sz="2400">
                <a:solidFill>
                  <a:srgbClr val="7030A0"/>
                </a:solidFill>
              </a:rPr>
              <a:t>This assessment </a:t>
            </a:r>
            <a:r>
              <a:rPr lang="en-US" sz="2400" b="1">
                <a:solidFill>
                  <a:srgbClr val="7030A0"/>
                </a:solidFill>
              </a:rPr>
              <a:t>informs</a:t>
            </a:r>
            <a:r>
              <a:rPr lang="en-US" sz="2400">
                <a:solidFill>
                  <a:srgbClr val="7030A0"/>
                </a:solidFill>
              </a:rPr>
              <a:t> their learning as they move into Year 2 (then beyond).</a:t>
            </a:r>
          </a:p>
          <a:p>
            <a:r>
              <a:rPr lang="en-US" sz="2400" i="1">
                <a:solidFill>
                  <a:srgbClr val="0070C0"/>
                </a:solidFill>
              </a:rPr>
              <a:t>Words in the screening check will include the taught 44+ phonemes and graphemes.</a:t>
            </a:r>
          </a:p>
        </p:txBody>
      </p:sp>
    </p:spTree>
    <p:extLst>
      <p:ext uri="{BB962C8B-B14F-4D97-AF65-F5344CB8AC3E}">
        <p14:creationId xmlns:p14="http://schemas.microsoft.com/office/powerpoint/2010/main" val="1740740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990499" y="3227902"/>
            <a:ext cx="4642858" cy="6525796"/>
          </a:xfrm>
          <a:prstGeom prst="rect">
            <a:avLst/>
          </a:prstGeom>
        </p:spPr>
      </p:pic>
      <p:sp>
        <p:nvSpPr>
          <p:cNvPr id="4" name="TextBox 3">
            <a:extLst>
              <a:ext uri="{FF2B5EF4-FFF2-40B4-BE49-F238E27FC236}">
                <a16:creationId xmlns:a16="http://schemas.microsoft.com/office/drawing/2014/main" id="{E792504E-3E05-8519-18A9-36ED546FD51F}"/>
              </a:ext>
            </a:extLst>
          </p:cNvPr>
          <p:cNvSpPr txBox="1"/>
          <p:nvPr/>
        </p:nvSpPr>
        <p:spPr>
          <a:xfrm>
            <a:off x="642054" y="306658"/>
            <a:ext cx="5922031" cy="3108543"/>
          </a:xfrm>
          <a:prstGeom prst="rect">
            <a:avLst/>
          </a:prstGeom>
          <a:noFill/>
        </p:spPr>
        <p:txBody>
          <a:bodyPr wrap="square">
            <a:spAutoFit/>
          </a:bodyPr>
          <a:lstStyle/>
          <a:p>
            <a:pPr marL="342900" indent="-342900">
              <a:buFont typeface="Arial" panose="020B0604020202020204" pitchFamily="34" charset="0"/>
              <a:buChar char="•"/>
            </a:pPr>
            <a:r>
              <a:rPr lang="en-US" sz="2800" b="1">
                <a:latin typeface="KG Miss Kindergarten" panose="02000000000000000000" pitchFamily="2" charset="0"/>
              </a:rPr>
              <a:t>How does Phonics support spelling?</a:t>
            </a:r>
          </a:p>
          <a:p>
            <a:r>
              <a:rPr lang="en-US" sz="2800">
                <a:latin typeface="KG Miss Kindergarten" panose="02000000000000000000" pitchFamily="2" charset="0"/>
              </a:rPr>
              <a:t>During </a:t>
            </a:r>
            <a:r>
              <a:rPr lang="en-US" sz="2800" b="1">
                <a:latin typeface="KG Miss Kindergarten" panose="02000000000000000000" pitchFamily="2" charset="0"/>
              </a:rPr>
              <a:t>Year 1</a:t>
            </a:r>
            <a:r>
              <a:rPr lang="en-US" sz="2800">
                <a:latin typeface="KG Miss Kindergarten" panose="02000000000000000000" pitchFamily="2" charset="0"/>
              </a:rPr>
              <a:t>,</a:t>
            </a:r>
            <a:r>
              <a:rPr lang="en-US" sz="2800" b="1">
                <a:latin typeface="KG Miss Kindergarten" panose="02000000000000000000" pitchFamily="2" charset="0"/>
              </a:rPr>
              <a:t> </a:t>
            </a:r>
            <a:r>
              <a:rPr lang="en-US" sz="2800">
                <a:latin typeface="KG Miss Kindergarten" panose="02000000000000000000" pitchFamily="2" charset="0"/>
              </a:rPr>
              <a:t>children learn alternative spellings for the 44+ </a:t>
            </a:r>
            <a:r>
              <a:rPr lang="en-US" sz="2800" b="1">
                <a:latin typeface="KG Miss Kindergarten" panose="02000000000000000000" pitchFamily="2" charset="0"/>
              </a:rPr>
              <a:t>phonemes</a:t>
            </a:r>
            <a:r>
              <a:rPr lang="en-US" sz="2800">
                <a:latin typeface="KG Miss Kindergarten" panose="02000000000000000000" pitchFamily="2" charset="0"/>
              </a:rPr>
              <a:t> (sounds) in the English language. They will begin to </a:t>
            </a:r>
            <a:r>
              <a:rPr lang="en-US" sz="2800" err="1">
                <a:latin typeface="KG Miss Kindergarten" panose="02000000000000000000" pitchFamily="2" charset="0"/>
              </a:rPr>
              <a:t>memorise</a:t>
            </a:r>
            <a:r>
              <a:rPr lang="en-US" sz="2800">
                <a:latin typeface="KG Miss Kindergarten" panose="02000000000000000000" pitchFamily="2" charset="0"/>
              </a:rPr>
              <a:t> correct spellings, applying this to their writing. </a:t>
            </a:r>
          </a:p>
        </p:txBody>
      </p:sp>
    </p:spTree>
    <p:extLst>
      <p:ext uri="{BB962C8B-B14F-4D97-AF65-F5344CB8AC3E}">
        <p14:creationId xmlns:p14="http://schemas.microsoft.com/office/powerpoint/2010/main" val="213735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0DB5EF-EED7-447D-8224-E49BBF79543E}"/>
              </a:ext>
            </a:extLst>
          </p:cNvPr>
          <p:cNvSpPr txBox="1"/>
          <p:nvPr/>
        </p:nvSpPr>
        <p:spPr>
          <a:xfrm>
            <a:off x="479778" y="909776"/>
            <a:ext cx="5785555" cy="6609502"/>
          </a:xfrm>
          <a:prstGeom prst="rect">
            <a:avLst/>
          </a:prstGeom>
          <a:noFill/>
        </p:spPr>
        <p:txBody>
          <a:bodyPr wrap="square">
            <a:spAutoFit/>
          </a:bodyPr>
          <a:lstStyle/>
          <a:p>
            <a:pPr defTabSz="685800">
              <a:lnSpc>
                <a:spcPct val="150000"/>
              </a:lnSpc>
              <a:spcBef>
                <a:spcPct val="0"/>
              </a:spcBef>
              <a:spcAft>
                <a:spcPts val="600"/>
              </a:spcAft>
            </a:pPr>
            <a:endParaRPr lang="en-AU">
              <a:latin typeface="KG Miss Kindergarten" panose="02000000000000000000" pitchFamily="2" charset="0"/>
              <a:ea typeface="+mj-ea"/>
              <a:cs typeface="+mj-cs"/>
            </a:endParaRPr>
          </a:p>
          <a:p>
            <a:pPr defTabSz="685800">
              <a:lnSpc>
                <a:spcPct val="150000"/>
              </a:lnSpc>
              <a:spcBef>
                <a:spcPct val="0"/>
              </a:spcBef>
              <a:spcAft>
                <a:spcPts val="600"/>
              </a:spcAft>
            </a:pPr>
            <a:r>
              <a:rPr lang="en-AU">
                <a:latin typeface="KG Miss Kindergarten" panose="02000000000000000000" pitchFamily="2" charset="0"/>
                <a:ea typeface="+mj-ea"/>
                <a:cs typeface="+mj-cs"/>
              </a:rPr>
              <a:t>Your child will only bring home book bag books after we have ensured they can:</a:t>
            </a:r>
          </a:p>
          <a:p>
            <a:pPr marL="285750" indent="-285750" defTabSz="685800">
              <a:lnSpc>
                <a:spcPct val="150000"/>
              </a:lnSpc>
              <a:spcBef>
                <a:spcPct val="0"/>
              </a:spcBef>
              <a:spcAft>
                <a:spcPts val="600"/>
              </a:spcAft>
              <a:buFontTx/>
              <a:buChar char="-"/>
            </a:pPr>
            <a:r>
              <a:rPr lang="en-AU">
                <a:latin typeface="KG Miss Kindergarten" panose="02000000000000000000" pitchFamily="2" charset="0"/>
                <a:ea typeface="+mj-ea"/>
                <a:cs typeface="+mj-cs"/>
              </a:rPr>
              <a:t>quickly and accurately recognise the sounds/phonemes of the alphabet (not the name of the letters) that have been taught</a:t>
            </a:r>
          </a:p>
          <a:p>
            <a:pPr marL="285750" indent="-285750" defTabSz="685800">
              <a:lnSpc>
                <a:spcPct val="150000"/>
              </a:lnSpc>
              <a:spcBef>
                <a:spcPct val="0"/>
              </a:spcBef>
              <a:spcAft>
                <a:spcPts val="600"/>
              </a:spcAft>
              <a:buFontTx/>
              <a:buChar char="-"/>
            </a:pPr>
            <a:r>
              <a:rPr lang="en-AU">
                <a:latin typeface="KG Miss Kindergarten" panose="02000000000000000000" pitchFamily="2" charset="0"/>
                <a:ea typeface="+mj-ea"/>
                <a:cs typeface="+mj-cs"/>
              </a:rPr>
              <a:t>blend simple sounds to hear the words ‘they make’ e.g. ‘p-</a:t>
            </a:r>
            <a:r>
              <a:rPr lang="en-AU" err="1">
                <a:latin typeface="KG Miss Kindergarten" panose="02000000000000000000" pitchFamily="2" charset="0"/>
                <a:ea typeface="+mj-ea"/>
                <a:cs typeface="+mj-cs"/>
              </a:rPr>
              <a:t>i</a:t>
            </a:r>
            <a:r>
              <a:rPr lang="en-AU">
                <a:latin typeface="KG Miss Kindergarten" panose="02000000000000000000" pitchFamily="2" charset="0"/>
                <a:ea typeface="+mj-ea"/>
                <a:cs typeface="+mj-cs"/>
              </a:rPr>
              <a:t>-g’ makes pig and ‘b-u-s makes bus.’</a:t>
            </a:r>
          </a:p>
          <a:p>
            <a:pPr defTabSz="685800">
              <a:lnSpc>
                <a:spcPct val="150000"/>
              </a:lnSpc>
              <a:spcBef>
                <a:spcPct val="0"/>
              </a:spcBef>
              <a:spcAft>
                <a:spcPts val="600"/>
              </a:spcAft>
            </a:pPr>
            <a:r>
              <a:rPr lang="en-AU">
                <a:latin typeface="KG Miss Kindergarten" panose="02000000000000000000" pitchFamily="2" charset="0"/>
                <a:ea typeface="+mj-ea"/>
                <a:cs typeface="+mj-cs"/>
              </a:rPr>
              <a:t>This focus on synthesising words, by blending their individual sound components, is why the teaching approach is called synthetic phonics. To avoid your child coming to think reading relies on just guessing words from the pictures, or trying to memorise words by their shape, we ensure they master the basic letter/ sound combinations before sending home readers.</a:t>
            </a:r>
          </a:p>
        </p:txBody>
      </p:sp>
      <p:sp>
        <p:nvSpPr>
          <p:cNvPr id="4" name="TextBox 3">
            <a:extLst>
              <a:ext uri="{FF2B5EF4-FFF2-40B4-BE49-F238E27FC236}">
                <a16:creationId xmlns:a16="http://schemas.microsoft.com/office/drawing/2014/main" id="{7CD5A9F1-7ED0-4D7B-8D3D-776FACA7E12D}"/>
              </a:ext>
            </a:extLst>
          </p:cNvPr>
          <p:cNvSpPr txBox="1"/>
          <p:nvPr/>
        </p:nvSpPr>
        <p:spPr>
          <a:xfrm>
            <a:off x="0" y="185975"/>
            <a:ext cx="6858000" cy="892552"/>
          </a:xfrm>
          <a:prstGeom prst="rect">
            <a:avLst/>
          </a:prstGeom>
          <a:noFill/>
        </p:spPr>
        <p:txBody>
          <a:bodyPr wrap="square" rtlCol="0">
            <a:spAutoFit/>
          </a:bodyPr>
          <a:lstStyle/>
          <a:p>
            <a:pPr algn="ctr"/>
            <a:r>
              <a:rPr lang="en-AU" sz="2600" b="1" u="sng">
                <a:solidFill>
                  <a:srgbClr val="6A956A"/>
                </a:solidFill>
                <a:latin typeface="HelloFirstieBigGulp" panose="02000603000000000000" pitchFamily="2" charset="0"/>
                <a:ea typeface="HelloFirstieBigGulp" panose="02000603000000000000" pitchFamily="2" charset="0"/>
                <a:cs typeface="+mj-cs"/>
              </a:rPr>
              <a:t>When will my child bring home </a:t>
            </a:r>
          </a:p>
          <a:p>
            <a:pPr algn="ctr"/>
            <a:r>
              <a:rPr lang="en-AU" sz="2600" b="1" u="sng">
                <a:solidFill>
                  <a:srgbClr val="6A956A"/>
                </a:solidFill>
                <a:latin typeface="HelloFirstieBigGulp" panose="02000603000000000000" pitchFamily="2" charset="0"/>
                <a:ea typeface="HelloFirstieBigGulp" panose="02000603000000000000" pitchFamily="2" charset="0"/>
                <a:cs typeface="+mj-cs"/>
              </a:rPr>
              <a:t>reading books?</a:t>
            </a:r>
          </a:p>
        </p:txBody>
      </p:sp>
      <p:pic>
        <p:nvPicPr>
          <p:cNvPr id="1026" name="Picture 2">
            <a:extLst>
              <a:ext uri="{FF2B5EF4-FFF2-40B4-BE49-F238E27FC236}">
                <a16:creationId xmlns:a16="http://schemas.microsoft.com/office/drawing/2014/main" id="{D1697341-86E0-926A-681D-F15E157EF5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3611" y="7450666"/>
            <a:ext cx="3254662" cy="2276307"/>
          </a:xfrm>
          <a:prstGeom prst="rect">
            <a:avLst/>
          </a:prstGeom>
          <a:noFill/>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338667" y="9144000"/>
            <a:ext cx="2711086" cy="369332"/>
          </a:xfrm>
          <a:prstGeom prst="rect">
            <a:avLst/>
          </a:prstGeom>
          <a:noFill/>
        </p:spPr>
        <p:txBody>
          <a:bodyPr wrap="none" rtlCol="0">
            <a:spAutoFit/>
          </a:bodyPr>
          <a:lstStyle/>
          <a:p>
            <a:r>
              <a:rPr lang="en-US"/>
              <a:t>Books without words - lilac</a:t>
            </a:r>
          </a:p>
        </p:txBody>
      </p:sp>
    </p:spTree>
    <p:extLst>
      <p:ext uri="{BB962C8B-B14F-4D97-AF65-F5344CB8AC3E}">
        <p14:creationId xmlns:p14="http://schemas.microsoft.com/office/powerpoint/2010/main" val="955205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40B5D3E-B50E-4539-A184-FFBBC324574B}"/>
              </a:ext>
            </a:extLst>
          </p:cNvPr>
          <p:cNvSpPr txBox="1"/>
          <p:nvPr/>
        </p:nvSpPr>
        <p:spPr>
          <a:xfrm>
            <a:off x="304800" y="1024648"/>
            <a:ext cx="6270978" cy="4619854"/>
          </a:xfrm>
          <a:prstGeom prst="rect">
            <a:avLst/>
          </a:prstGeom>
          <a:noFill/>
        </p:spPr>
        <p:txBody>
          <a:bodyPr wrap="square" lIns="91440" tIns="45720" rIns="91440" bIns="45720" anchor="t">
            <a:spAutoFit/>
          </a:bodyPr>
          <a:lstStyle/>
          <a:p>
            <a:pPr>
              <a:lnSpc>
                <a:spcPct val="150000"/>
              </a:lnSpc>
            </a:pPr>
            <a:r>
              <a:rPr lang="en-US" sz="2000">
                <a:latin typeface="KG Miss Kindergarten"/>
                <a:ea typeface="+mj-ea"/>
                <a:cs typeface="+mj-cs"/>
              </a:rPr>
              <a:t>Children should be able to read all of the words in their new book bag book. </a:t>
            </a:r>
          </a:p>
          <a:p>
            <a:pPr>
              <a:lnSpc>
                <a:spcPct val="150000"/>
              </a:lnSpc>
            </a:pPr>
            <a:r>
              <a:rPr lang="en-US" sz="2000">
                <a:latin typeface="KG Miss Kindergarten" panose="02000000000000000000" pitchFamily="2" charset="0"/>
                <a:ea typeface="+mj-ea"/>
                <a:cs typeface="+mj-cs"/>
              </a:rPr>
              <a:t>If they hesitate, remind them to read the word by reminding them to ‘sound it out using sound buttons (segment) and then blend the sounds / phonemes together to read the word’.</a:t>
            </a:r>
          </a:p>
          <a:p>
            <a:pPr>
              <a:lnSpc>
                <a:spcPct val="150000"/>
              </a:lnSpc>
            </a:pPr>
            <a:r>
              <a:rPr lang="en-US" sz="2000">
                <a:latin typeface="KG Miss Kindergarten"/>
                <a:ea typeface="+mj-ea"/>
                <a:cs typeface="+mj-cs"/>
              </a:rPr>
              <a:t>For example, this means they spot the ‘</a:t>
            </a:r>
            <a:r>
              <a:rPr lang="en-US" sz="2000" err="1">
                <a:latin typeface="KG Miss Kindergarten"/>
                <a:ea typeface="+mj-ea"/>
                <a:cs typeface="+mj-cs"/>
              </a:rPr>
              <a:t>sh</a:t>
            </a:r>
            <a:r>
              <a:rPr lang="en-US" sz="2000">
                <a:latin typeface="KG Miss Kindergarten"/>
                <a:ea typeface="+mj-ea"/>
                <a:cs typeface="+mj-cs"/>
              </a:rPr>
              <a:t>’, then sound out and blend to read the word e.g. </a:t>
            </a:r>
            <a:r>
              <a:rPr lang="en-US" sz="2000" err="1">
                <a:latin typeface="KG Miss Kindergarten"/>
                <a:ea typeface="+mj-ea"/>
                <a:cs typeface="+mj-cs"/>
              </a:rPr>
              <a:t>sh</a:t>
            </a:r>
            <a:r>
              <a:rPr lang="en-US" sz="2000">
                <a:latin typeface="KG Miss Kindergarten"/>
                <a:ea typeface="+mj-ea"/>
                <a:cs typeface="+mj-cs"/>
              </a:rPr>
              <a:t>, </a:t>
            </a:r>
            <a:r>
              <a:rPr lang="en-US" sz="2000" err="1">
                <a:latin typeface="KG Miss Kindergarten"/>
                <a:ea typeface="+mj-ea"/>
                <a:cs typeface="+mj-cs"/>
              </a:rPr>
              <a:t>sh</a:t>
            </a:r>
            <a:r>
              <a:rPr lang="en-US" sz="2000">
                <a:latin typeface="KG Miss Kindergarten"/>
                <a:ea typeface="+mj-ea"/>
                <a:cs typeface="+mj-cs"/>
              </a:rPr>
              <a:t>-</a:t>
            </a:r>
            <a:r>
              <a:rPr lang="en-US" sz="2000" err="1">
                <a:latin typeface="KG Miss Kindergarten"/>
                <a:ea typeface="+mj-ea"/>
                <a:cs typeface="+mj-cs"/>
              </a:rPr>
              <a:t>i</a:t>
            </a:r>
            <a:r>
              <a:rPr lang="en-US" sz="2000">
                <a:latin typeface="KG Miss Kindergarten"/>
                <a:ea typeface="+mj-ea"/>
                <a:cs typeface="+mj-cs"/>
              </a:rPr>
              <a:t>-p, ship.</a:t>
            </a:r>
          </a:p>
          <a:p>
            <a:pPr>
              <a:lnSpc>
                <a:spcPct val="150000"/>
              </a:lnSpc>
            </a:pPr>
            <a:endParaRPr lang="en-US" sz="2000">
              <a:latin typeface="KG Miss Kindergarten" panose="02000000000000000000" pitchFamily="2" charset="0"/>
              <a:ea typeface="+mj-ea"/>
              <a:cs typeface="+mj-cs"/>
            </a:endParaRPr>
          </a:p>
          <a:p>
            <a:pPr>
              <a:lnSpc>
                <a:spcPct val="150000"/>
              </a:lnSpc>
            </a:pPr>
            <a:r>
              <a:rPr lang="en-US" sz="2000">
                <a:latin typeface="KG Miss Kindergarten"/>
                <a:ea typeface="+mj-ea"/>
                <a:cs typeface="+mj-cs"/>
              </a:rPr>
              <a:t>Oxford Owl </a:t>
            </a:r>
            <a:r>
              <a:rPr lang="en-US" sz="2000" err="1">
                <a:latin typeface="KG Miss Kindergarten"/>
                <a:ea typeface="+mj-ea"/>
                <a:cs typeface="+mj-cs"/>
              </a:rPr>
              <a:t>elibrary</a:t>
            </a:r>
            <a:r>
              <a:rPr lang="en-US" sz="2000">
                <a:latin typeface="KG Miss Kindergarten"/>
                <a:ea typeface="+mj-ea"/>
                <a:cs typeface="+mj-cs"/>
              </a:rPr>
              <a:t> </a:t>
            </a:r>
            <a:endParaRPr lang="en-US" sz="2000">
              <a:latin typeface="KG Miss Kindergarten" panose="02000000000000000000" pitchFamily="2" charset="0"/>
              <a:ea typeface="+mj-ea"/>
              <a:cs typeface="+mj-cs"/>
            </a:endParaRPr>
          </a:p>
        </p:txBody>
      </p:sp>
      <p:pic>
        <p:nvPicPr>
          <p:cNvPr id="7" name="Picture 6">
            <a:extLst>
              <a:ext uri="{FF2B5EF4-FFF2-40B4-BE49-F238E27FC236}">
                <a16:creationId xmlns:a16="http://schemas.microsoft.com/office/drawing/2014/main" id="{B75C44D0-1647-4C7C-BB71-AEF9A749BE45}"/>
              </a:ext>
            </a:extLst>
          </p:cNvPr>
          <p:cNvPicPr>
            <a:picLocks noChangeAspect="1"/>
          </p:cNvPicPr>
          <p:nvPr/>
        </p:nvPicPr>
        <p:blipFill rotWithShape="1">
          <a:blip r:embed="rId3"/>
          <a:srcRect t="10952"/>
          <a:stretch/>
        </p:blipFill>
        <p:spPr>
          <a:xfrm>
            <a:off x="1705264" y="6323375"/>
            <a:ext cx="4951027" cy="3008109"/>
          </a:xfrm>
          <a:prstGeom prst="rect">
            <a:avLst/>
          </a:prstGeom>
        </p:spPr>
      </p:pic>
      <p:sp>
        <p:nvSpPr>
          <p:cNvPr id="4" name="TextBox 3">
            <a:extLst>
              <a:ext uri="{FF2B5EF4-FFF2-40B4-BE49-F238E27FC236}">
                <a16:creationId xmlns:a16="http://schemas.microsoft.com/office/drawing/2014/main" id="{B5866BE4-7A4C-4DFE-A03B-C5745357A350}"/>
              </a:ext>
            </a:extLst>
          </p:cNvPr>
          <p:cNvSpPr txBox="1"/>
          <p:nvPr/>
        </p:nvSpPr>
        <p:spPr>
          <a:xfrm>
            <a:off x="1456926" y="267839"/>
            <a:ext cx="3931782" cy="492443"/>
          </a:xfrm>
          <a:prstGeom prst="rect">
            <a:avLst/>
          </a:prstGeom>
          <a:noFill/>
        </p:spPr>
        <p:txBody>
          <a:bodyPr wrap="none" rtlCol="0">
            <a:spAutoFit/>
          </a:bodyPr>
          <a:lstStyle/>
          <a:p>
            <a:pPr algn="ctr"/>
            <a:r>
              <a:rPr lang="en-AU" sz="2600" b="1" u="sng">
                <a:solidFill>
                  <a:srgbClr val="6A956A"/>
                </a:solidFill>
                <a:latin typeface="HelloFirstieBigGulp" panose="02000603000000000000" pitchFamily="2" charset="0"/>
                <a:ea typeface="HelloFirstieBigGulp" panose="02000603000000000000" pitchFamily="2" charset="0"/>
                <a:cs typeface="+mj-cs"/>
              </a:rPr>
              <a:t>Listening to your child read</a:t>
            </a:r>
          </a:p>
        </p:txBody>
      </p:sp>
    </p:spTree>
    <p:extLst>
      <p:ext uri="{BB962C8B-B14F-4D97-AF65-F5344CB8AC3E}">
        <p14:creationId xmlns:p14="http://schemas.microsoft.com/office/powerpoint/2010/main" val="116966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A1221C-D490-489B-BDE7-74FE3CE6ECA8}"/>
              </a:ext>
            </a:extLst>
          </p:cNvPr>
          <p:cNvPicPr>
            <a:picLocks noChangeAspect="1"/>
          </p:cNvPicPr>
          <p:nvPr/>
        </p:nvPicPr>
        <p:blipFill>
          <a:blip r:embed="rId3"/>
          <a:stretch>
            <a:fillRect/>
          </a:stretch>
        </p:blipFill>
        <p:spPr>
          <a:xfrm>
            <a:off x="1026966" y="3419464"/>
            <a:ext cx="4912360" cy="3577642"/>
          </a:xfrm>
          <a:prstGeom prst="rect">
            <a:avLst/>
          </a:prstGeom>
        </p:spPr>
      </p:pic>
      <p:sp>
        <p:nvSpPr>
          <p:cNvPr id="5" name="TextBox 4">
            <a:extLst>
              <a:ext uri="{FF2B5EF4-FFF2-40B4-BE49-F238E27FC236}">
                <a16:creationId xmlns:a16="http://schemas.microsoft.com/office/drawing/2014/main" id="{979DFA14-D5B6-4A90-874E-DED49836B3B2}"/>
              </a:ext>
            </a:extLst>
          </p:cNvPr>
          <p:cNvSpPr txBox="1"/>
          <p:nvPr/>
        </p:nvSpPr>
        <p:spPr>
          <a:xfrm>
            <a:off x="81280" y="621988"/>
            <a:ext cx="6776720" cy="3323987"/>
          </a:xfrm>
          <a:prstGeom prst="rect">
            <a:avLst/>
          </a:prstGeom>
          <a:noFill/>
        </p:spPr>
        <p:txBody>
          <a:bodyPr wrap="square" rtlCol="0">
            <a:spAutoFit/>
          </a:bodyPr>
          <a:lstStyle/>
          <a:p>
            <a:pPr defTabSz="685800">
              <a:spcBef>
                <a:spcPct val="0"/>
              </a:spcBef>
              <a:spcAft>
                <a:spcPts val="600"/>
              </a:spcAft>
            </a:pPr>
            <a:r>
              <a:rPr lang="en-GB">
                <a:latin typeface="KG Miss Kindergarten" panose="02000000000000000000" pitchFamily="2" charset="0"/>
                <a:ea typeface="+mj-ea"/>
                <a:cs typeface="+mj-cs"/>
              </a:rPr>
              <a:t>Some words are ‘tricky’ because they contain letters that don’t match the sounds the child has been taught.</a:t>
            </a:r>
          </a:p>
          <a:p>
            <a:pPr defTabSz="685800">
              <a:spcBef>
                <a:spcPct val="0"/>
              </a:spcBef>
              <a:spcAft>
                <a:spcPts val="600"/>
              </a:spcAft>
            </a:pPr>
            <a:endParaRPr lang="en-GB" sz="300">
              <a:latin typeface="KG Miss Kindergarten" panose="02000000000000000000" pitchFamily="2" charset="0"/>
              <a:ea typeface="+mj-ea"/>
              <a:cs typeface="+mj-cs"/>
            </a:endParaRPr>
          </a:p>
          <a:p>
            <a:pPr defTabSz="685800">
              <a:spcBef>
                <a:spcPct val="0"/>
              </a:spcBef>
              <a:spcAft>
                <a:spcPts val="600"/>
              </a:spcAft>
            </a:pPr>
            <a:r>
              <a:rPr lang="en-GB">
                <a:latin typeface="KG Miss Kindergarten" panose="02000000000000000000" pitchFamily="2" charset="0"/>
                <a:ea typeface="+mj-ea"/>
                <a:cs typeface="+mj-cs"/>
              </a:rPr>
              <a:t>For example, ‘said’ has ‘ai’ making an ‘e’ sound.</a:t>
            </a:r>
          </a:p>
          <a:p>
            <a:pPr defTabSz="685800">
              <a:spcBef>
                <a:spcPct val="0"/>
              </a:spcBef>
              <a:spcAft>
                <a:spcPts val="600"/>
              </a:spcAft>
            </a:pPr>
            <a:endParaRPr lang="en-GB" sz="600">
              <a:latin typeface="KG Miss Kindergarten" panose="02000000000000000000" pitchFamily="2" charset="0"/>
              <a:ea typeface="+mj-ea"/>
              <a:cs typeface="+mj-cs"/>
            </a:endParaRPr>
          </a:p>
          <a:p>
            <a:pPr defTabSz="685800">
              <a:spcBef>
                <a:spcPct val="0"/>
              </a:spcBef>
              <a:spcAft>
                <a:spcPts val="600"/>
              </a:spcAft>
            </a:pPr>
            <a:r>
              <a:rPr lang="en-GB">
                <a:latin typeface="KG Miss Kindergarten" panose="02000000000000000000" pitchFamily="2" charset="0"/>
                <a:ea typeface="+mj-ea"/>
                <a:cs typeface="+mj-cs"/>
              </a:rPr>
              <a:t>We teach these common exception words as red words (they are commonly known as sight words or high frequency words).</a:t>
            </a:r>
          </a:p>
          <a:p>
            <a:pPr defTabSz="685800">
              <a:spcBef>
                <a:spcPct val="0"/>
              </a:spcBef>
              <a:spcAft>
                <a:spcPts val="600"/>
              </a:spcAft>
            </a:pPr>
            <a:endParaRPr lang="en-GB" sz="400">
              <a:latin typeface="KG Miss Kindergarten" panose="02000000000000000000" pitchFamily="2" charset="0"/>
              <a:ea typeface="+mj-ea"/>
              <a:cs typeface="+mj-cs"/>
            </a:endParaRPr>
          </a:p>
          <a:p>
            <a:pPr defTabSz="685800">
              <a:spcBef>
                <a:spcPct val="0"/>
              </a:spcBef>
              <a:spcAft>
                <a:spcPts val="600"/>
              </a:spcAft>
            </a:pPr>
            <a:r>
              <a:rPr lang="en-GB">
                <a:latin typeface="KG Miss Kindergarten" panose="02000000000000000000" pitchFamily="2" charset="0"/>
                <a:ea typeface="+mj-ea"/>
                <a:cs typeface="+mj-cs"/>
              </a:rPr>
              <a:t>Remind your child that this is a red word so instead stop and think. Tell them the word if needed. Tricky words always try to trick us!</a:t>
            </a:r>
            <a:endParaRPr lang="en-US">
              <a:latin typeface="KG Miss Kindergarten" panose="02000000000000000000" pitchFamily="2" charset="0"/>
              <a:ea typeface="+mj-ea"/>
              <a:cs typeface="+mj-cs"/>
            </a:endParaRPr>
          </a:p>
          <a:p>
            <a:endParaRPr lang="en-AU"/>
          </a:p>
        </p:txBody>
      </p:sp>
      <p:sp>
        <p:nvSpPr>
          <p:cNvPr id="6" name="TextBox 5">
            <a:extLst>
              <a:ext uri="{FF2B5EF4-FFF2-40B4-BE49-F238E27FC236}">
                <a16:creationId xmlns:a16="http://schemas.microsoft.com/office/drawing/2014/main" id="{78CBF80B-9204-429B-ACFB-C7079FE57099}"/>
              </a:ext>
            </a:extLst>
          </p:cNvPr>
          <p:cNvSpPr txBox="1"/>
          <p:nvPr/>
        </p:nvSpPr>
        <p:spPr>
          <a:xfrm>
            <a:off x="1593562" y="148041"/>
            <a:ext cx="3931782" cy="492443"/>
          </a:xfrm>
          <a:prstGeom prst="rect">
            <a:avLst/>
          </a:prstGeom>
          <a:noFill/>
        </p:spPr>
        <p:txBody>
          <a:bodyPr wrap="none" rtlCol="0">
            <a:spAutoFit/>
          </a:bodyPr>
          <a:lstStyle/>
          <a:p>
            <a:pPr algn="ctr"/>
            <a:r>
              <a:rPr lang="en-AU" sz="2600" b="1" u="sng">
                <a:solidFill>
                  <a:srgbClr val="6A956A"/>
                </a:solidFill>
                <a:latin typeface="HelloFirstieBigGulp" panose="02000603000000000000" pitchFamily="2" charset="0"/>
                <a:ea typeface="HelloFirstieBigGulp" panose="02000603000000000000" pitchFamily="2" charset="0"/>
                <a:cs typeface="+mj-cs"/>
              </a:rPr>
              <a:t>Listening to your child read</a:t>
            </a:r>
          </a:p>
        </p:txBody>
      </p:sp>
      <p:sp>
        <p:nvSpPr>
          <p:cNvPr id="2" name="TextBox 1">
            <a:extLst>
              <a:ext uri="{FF2B5EF4-FFF2-40B4-BE49-F238E27FC236}">
                <a16:creationId xmlns:a16="http://schemas.microsoft.com/office/drawing/2014/main" id="{8DC233AB-85F2-4AC5-A982-EF453EFA6201}"/>
              </a:ext>
            </a:extLst>
          </p:cNvPr>
          <p:cNvSpPr txBox="1"/>
          <p:nvPr/>
        </p:nvSpPr>
        <p:spPr>
          <a:xfrm>
            <a:off x="81280" y="7277163"/>
            <a:ext cx="6776720" cy="2077492"/>
          </a:xfrm>
          <a:prstGeom prst="rect">
            <a:avLst/>
          </a:prstGeom>
          <a:noFill/>
        </p:spPr>
        <p:txBody>
          <a:bodyPr wrap="square" lIns="91440" tIns="45720" rIns="91440" bIns="45720" rtlCol="0" anchor="t">
            <a:spAutoFit/>
          </a:bodyPr>
          <a:lstStyle/>
          <a:p>
            <a:r>
              <a:rPr lang="en-AU" b="1">
                <a:solidFill>
                  <a:srgbClr val="B54E94"/>
                </a:solidFill>
                <a:latin typeface="KG Miss Kindergarten"/>
                <a:ea typeface="+mj-ea"/>
                <a:cs typeface="+mj-cs"/>
              </a:rPr>
              <a:t>What can you do to help?</a:t>
            </a:r>
          </a:p>
          <a:p>
            <a:endParaRPr lang="en-AU" sz="900" b="1">
              <a:latin typeface="KG Miss Kindergarten" panose="02000000000000000000" pitchFamily="2" charset="0"/>
              <a:ea typeface="+mj-ea"/>
              <a:cs typeface="+mj-cs"/>
            </a:endParaRPr>
          </a:p>
          <a:p>
            <a:pPr marL="285750" indent="-285750">
              <a:buFont typeface="Arial" panose="020B0604020202020204" pitchFamily="34" charset="0"/>
              <a:buChar char="•"/>
            </a:pPr>
            <a:r>
              <a:rPr lang="en-AU" sz="1700">
                <a:latin typeface="KG Miss Kindergarten"/>
                <a:ea typeface="+mj-ea"/>
                <a:cs typeface="+mj-cs"/>
              </a:rPr>
              <a:t>Listen to your child read the same book three times in a week</a:t>
            </a:r>
            <a:endParaRPr lang="en-AU" sz="1700">
              <a:latin typeface="KG Miss Kindergarten" panose="02000000000000000000" pitchFamily="2" charset="0"/>
              <a:ea typeface="+mj-ea"/>
              <a:cs typeface="+mj-cs"/>
            </a:endParaRPr>
          </a:p>
          <a:p>
            <a:endParaRPr lang="en-AU" sz="1700">
              <a:latin typeface="KG Miss Kindergarten" panose="02000000000000000000" pitchFamily="2" charset="0"/>
              <a:ea typeface="+mj-ea"/>
              <a:cs typeface="+mj-cs"/>
            </a:endParaRPr>
          </a:p>
          <a:p>
            <a:pPr marL="285750" indent="-285750">
              <a:buFont typeface="Arial" panose="020B0604020202020204" pitchFamily="34" charset="0"/>
              <a:buChar char="•"/>
            </a:pPr>
            <a:r>
              <a:rPr lang="en-AU" sz="1700">
                <a:latin typeface="KG Miss Kindergarten"/>
                <a:ea typeface="+mj-ea"/>
                <a:cs typeface="+mj-cs"/>
              </a:rPr>
              <a:t>Encourage them to look for digraphs and trigraphs (two/three letters one sound) </a:t>
            </a:r>
            <a:endParaRPr lang="en-AU" sz="1700">
              <a:latin typeface="KG Miss Kindergarten" panose="02000000000000000000" pitchFamily="2" charset="0"/>
              <a:ea typeface="+mj-ea"/>
              <a:cs typeface="+mj-cs"/>
            </a:endParaRPr>
          </a:p>
          <a:p>
            <a:endParaRPr lang="en-AU" sz="1700">
              <a:latin typeface="KG Miss Kindergarten" panose="02000000000000000000" pitchFamily="2" charset="0"/>
              <a:ea typeface="+mj-ea"/>
              <a:cs typeface="+mj-cs"/>
            </a:endParaRPr>
          </a:p>
          <a:p>
            <a:pPr marL="285750" indent="-285750">
              <a:buFont typeface="Arial" panose="020B0604020202020204" pitchFamily="34" charset="0"/>
              <a:buChar char="•"/>
            </a:pPr>
            <a:r>
              <a:rPr lang="en-AU" sz="1700">
                <a:latin typeface="KG Miss Kindergarten"/>
                <a:ea typeface="+mj-ea"/>
                <a:cs typeface="+mj-cs"/>
              </a:rPr>
              <a:t>Discuss the story and encourage their storyteller voice.</a:t>
            </a:r>
          </a:p>
        </p:txBody>
      </p:sp>
    </p:spTree>
    <p:extLst>
      <p:ext uri="{BB962C8B-B14F-4D97-AF65-F5344CB8AC3E}">
        <p14:creationId xmlns:p14="http://schemas.microsoft.com/office/powerpoint/2010/main" val="2456638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4722989"/>
            <a:ext cx="6858000" cy="4733636"/>
          </a:xfrm>
          <a:prstGeom prst="rect">
            <a:avLst/>
          </a:prstGeom>
        </p:spPr>
      </p:pic>
      <p:pic>
        <p:nvPicPr>
          <p:cNvPr id="3" name="Picture 2"/>
          <p:cNvPicPr>
            <a:picLocks noChangeAspect="1"/>
          </p:cNvPicPr>
          <p:nvPr/>
        </p:nvPicPr>
        <p:blipFill>
          <a:blip r:embed="rId4"/>
          <a:stretch>
            <a:fillRect/>
          </a:stretch>
        </p:blipFill>
        <p:spPr>
          <a:xfrm>
            <a:off x="3577166" y="620888"/>
            <a:ext cx="2857500" cy="3810000"/>
          </a:xfrm>
          <a:prstGeom prst="rect">
            <a:avLst/>
          </a:prstGeom>
        </p:spPr>
      </p:pic>
      <p:pic>
        <p:nvPicPr>
          <p:cNvPr id="4" name="Picture 3"/>
          <p:cNvPicPr>
            <a:picLocks noChangeAspect="1"/>
          </p:cNvPicPr>
          <p:nvPr/>
        </p:nvPicPr>
        <p:blipFill>
          <a:blip r:embed="rId5"/>
          <a:stretch>
            <a:fillRect/>
          </a:stretch>
        </p:blipFill>
        <p:spPr>
          <a:xfrm>
            <a:off x="761999" y="338666"/>
            <a:ext cx="2652889" cy="2652889"/>
          </a:xfrm>
          <a:prstGeom prst="rect">
            <a:avLst/>
          </a:prstGeom>
        </p:spPr>
      </p:pic>
      <p:pic>
        <p:nvPicPr>
          <p:cNvPr id="5" name="Picture 4"/>
          <p:cNvPicPr>
            <a:picLocks noChangeAspect="1"/>
          </p:cNvPicPr>
          <p:nvPr/>
        </p:nvPicPr>
        <p:blipFill>
          <a:blip r:embed="rId6"/>
          <a:stretch>
            <a:fillRect/>
          </a:stretch>
        </p:blipFill>
        <p:spPr>
          <a:xfrm>
            <a:off x="358423" y="3527778"/>
            <a:ext cx="1165578" cy="1165578"/>
          </a:xfrm>
          <a:prstGeom prst="rect">
            <a:avLst/>
          </a:prstGeom>
        </p:spPr>
      </p:pic>
      <p:sp>
        <p:nvSpPr>
          <p:cNvPr id="6" name="TextBox 5"/>
          <p:cNvSpPr txBox="1"/>
          <p:nvPr/>
        </p:nvSpPr>
        <p:spPr>
          <a:xfrm>
            <a:off x="1749778" y="3358444"/>
            <a:ext cx="1693333" cy="923330"/>
          </a:xfrm>
          <a:prstGeom prst="rect">
            <a:avLst/>
          </a:prstGeom>
          <a:noFill/>
        </p:spPr>
        <p:txBody>
          <a:bodyPr wrap="square" rtlCol="0">
            <a:spAutoFit/>
          </a:bodyPr>
          <a:lstStyle/>
          <a:p>
            <a:r>
              <a:rPr lang="en-US"/>
              <a:t>Strengthening finger muscles for writing</a:t>
            </a:r>
          </a:p>
        </p:txBody>
      </p:sp>
    </p:spTree>
    <p:extLst>
      <p:ext uri="{BB962C8B-B14F-4D97-AF65-F5344CB8AC3E}">
        <p14:creationId xmlns:p14="http://schemas.microsoft.com/office/powerpoint/2010/main" val="41265546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AD5B5D63-8BA6-47A8-A5AA-044B67DC0639}" vid="{38BF0C25-A0F8-4409-A067-F9EFEA35AF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BE9604C5554D4EAD786B14F047AF12" ma:contentTypeVersion="19" ma:contentTypeDescription="Create a new document." ma:contentTypeScope="" ma:versionID="c190e749b5cfca80ed607093c4c90951">
  <xsd:schema xmlns:xsd="http://www.w3.org/2001/XMLSchema" xmlns:xs="http://www.w3.org/2001/XMLSchema" xmlns:p="http://schemas.microsoft.com/office/2006/metadata/properties" xmlns:ns2="79506926-9a21-4e30-a61d-a9cdb9bc2cd6" xmlns:ns3="4781e0c1-0c59-4d5e-90c3-a125a83b1ea7" targetNamespace="http://schemas.microsoft.com/office/2006/metadata/properties" ma:root="true" ma:fieldsID="3ffcfc9620caa1b7bdddbcc211c548f4" ns2:_="" ns3:_="">
    <xsd:import namespace="79506926-9a21-4e30-a61d-a9cdb9bc2cd6"/>
    <xsd:import namespace="4781e0c1-0c59-4d5e-90c3-a125a83b1ea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506926-9a21-4e30-a61d-a9cdb9bc2c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81e0c1-0c59-4d5e-90c3-a125a83b1ea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897dc50-a602-49a1-9ec2-55be83080fdf}" ma:internalName="TaxCatchAll" ma:showField="CatchAllData" ma:web="4781e0c1-0c59-4d5e-90c3-a125a83b1ea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9506926-9a21-4e30-a61d-a9cdb9bc2cd6">
      <Terms xmlns="http://schemas.microsoft.com/office/infopath/2007/PartnerControls"/>
    </lcf76f155ced4ddcb4097134ff3c332f>
    <TaxCatchAll xmlns="4781e0c1-0c59-4d5e-90c3-a125a83b1ea7" xsi:nil="true"/>
    <SharedWithUsers xmlns="4781e0c1-0c59-4d5e-90c3-a125a83b1ea7">
      <UserInfo>
        <DisplayName>Fiona Gane</DisplayName>
        <AccountId>571</AccountId>
        <AccountType/>
      </UserInfo>
      <UserInfo>
        <DisplayName>Josephine Walmsley</DisplayName>
        <AccountId>500</AccountId>
        <AccountType/>
      </UserInfo>
      <UserInfo>
        <DisplayName>Gemma Sullivan</DisplayName>
        <AccountId>32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D5B10B-1841-49EE-9086-0012F433D266}">
  <ds:schemaRefs>
    <ds:schemaRef ds:uri="4781e0c1-0c59-4d5e-90c3-a125a83b1ea7"/>
    <ds:schemaRef ds:uri="79506926-9a21-4e30-a61d-a9cdb9bc2cd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1C5E53D-DF80-4EE9-8E22-5C5CBBE8145A}">
  <ds:schemaRefs>
    <ds:schemaRef ds:uri="http://www.w3.org/XML/1998/namespace"/>
    <ds:schemaRef ds:uri="http://schemas.microsoft.com/office/2006/metadata/properties"/>
    <ds:schemaRef ds:uri="79506926-9a21-4e30-a61d-a9cdb9bc2cd6"/>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781e0c1-0c59-4d5e-90c3-a125a83b1ea7"/>
    <ds:schemaRef ds:uri="http://purl.org/dc/dcmitype/"/>
    <ds:schemaRef ds:uri="http://purl.org/dc/terms/"/>
  </ds:schemaRefs>
</ds:datastoreItem>
</file>

<file path=customXml/itemProps3.xml><?xml version="1.0" encoding="utf-8"?>
<ds:datastoreItem xmlns:ds="http://schemas.openxmlformats.org/officeDocument/2006/customXml" ds:itemID="{5E5CE6F0-A163-4D6C-948F-1D91A6B644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Landscape A4</Template>
  <TotalTime>0</TotalTime>
  <Words>1672</Words>
  <Application>Microsoft Office PowerPoint</Application>
  <PresentationFormat>A4 Paper (210x297 mm)</PresentationFormat>
  <Paragraphs>156</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HelloEtchASketch</vt:lpstr>
      <vt:lpstr>HelloFirstieBigGulp</vt:lpstr>
      <vt:lpstr>KG Miss Kindergarten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Leeanne Clark</dc:creator>
  <cp:lastModifiedBy>Helen Smith</cp:lastModifiedBy>
  <cp:revision>4</cp:revision>
  <cp:lastPrinted>2022-10-03T14:11:21Z</cp:lastPrinted>
  <dcterms:created xsi:type="dcterms:W3CDTF">2021-11-02T22:52:47Z</dcterms:created>
  <dcterms:modified xsi:type="dcterms:W3CDTF">2025-10-06T17:47:52Z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0x010100BDBE9604C5554D4EAD786B14F047AF12</vt:lpwstr>
  </property>
  <property fmtid="{D5CDD505-2E9C-101B-9397-08002B2CF9AE}" pid="3" name="MediaServiceImageTags">
    <vt:lpwstr/>
  </property>
</Properties>
</file>