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78" r:id="rId9"/>
    <p:sldId id="275" r:id="rId10"/>
    <p:sldId id="276" r:id="rId11"/>
    <p:sldId id="263" r:id="rId12"/>
    <p:sldId id="264" r:id="rId13"/>
    <p:sldId id="265" r:id="rId14"/>
    <p:sldId id="266" r:id="rId15"/>
    <p:sldId id="267" r:id="rId16"/>
    <p:sldId id="271" r:id="rId17"/>
    <p:sldId id="268" r:id="rId18"/>
    <p:sldId id="277" r:id="rId19"/>
    <p:sldId id="270" r:id="rId20"/>
    <p:sldId id="279" r:id="rId21"/>
    <p:sldId id="272" r:id="rId22"/>
    <p:sldId id="274" r:id="rId23"/>
    <p:sldId id="27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03F80-DFEA-42B0-954D-57271C86C3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AE6501-2C9F-496C-A31F-F2507A4E26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3654AB-C9F6-4741-BA95-F2EFC4214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123C-3D6A-462B-8A1C-65C3E67CAF9F}" type="datetimeFigureOut">
              <a:rPr lang="en-GB" smtClean="0"/>
              <a:t>09/05/2024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2119A0-4087-41F9-9F55-D429B7B1A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939266-6AFF-40CD-A5D7-35BE6DE41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4FCA-D736-4355-8951-8124D6750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2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F1112-8022-4EBF-88B5-3D8837646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5E480B-4C4A-47A4-9842-6F70896B71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EAD06F-AE8B-4018-A31C-E53B5CB13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123C-3D6A-462B-8A1C-65C3E67CAF9F}" type="datetimeFigureOut">
              <a:rPr lang="en-GB" smtClean="0"/>
              <a:t>09/05/2024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B54D1-CDD8-4225-BE2A-19FB3CF6B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31592D-1337-4B58-9109-35B198C4B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4FCA-D736-4355-8951-8124D6750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626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9AF2F-FECD-43A0-B4F5-918339363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729CB7-CF0C-44C8-AF2E-54DD36096F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9407E-025A-4E80-BEEA-E0D0E3483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123C-3D6A-462B-8A1C-65C3E67CAF9F}" type="datetimeFigureOut">
              <a:rPr lang="en-GB" smtClean="0"/>
              <a:t>09/05/2024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32E4C7-ED8C-49C1-8304-0E9BA490B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149D76-9F12-4299-9C09-6AB9BE993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4FCA-D736-4355-8951-8124D6750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502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A1399-B877-47AE-8086-4D7FBD6D5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3F1CE4-9245-4930-8D0F-5CB02B5939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670B55-90C1-406F-9E2F-8274FFC88D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8FC06E-7F68-4FA4-898D-007A7C670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123C-3D6A-462B-8A1C-65C3E67CAF9F}" type="datetimeFigureOut">
              <a:rPr lang="en-GB" smtClean="0"/>
              <a:t>09/05/2024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F9F9AA-3E12-4F25-A444-132AB60E0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85C7EB-7AB0-4437-8E4F-2A22DA63F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4FCA-D736-4355-8951-8124D6750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218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9E142-5727-4739-AD01-250620D8B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24D65-B25A-4C88-AD93-DE70A5625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F42E83-CC82-4C7F-B118-7AA11A21A4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A1F533-D678-4339-91C2-5CB45C2AF6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E21528-81DF-4B07-AA5F-B699434F5D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978311-1335-4EC8-A97E-C0CF9DE8B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123C-3D6A-462B-8A1C-65C3E67CAF9F}" type="datetimeFigureOut">
              <a:rPr lang="en-GB" smtClean="0"/>
              <a:t>09/05/2024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D20240-766F-439E-9BF0-BF0BE03A6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C09595-4F00-42AD-BFD3-20B8BDC0A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4FCA-D736-4355-8951-8124D6750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467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B540A-4695-43BE-8A02-9744F2758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2E3FFE-4D36-4150-A852-389C54541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123C-3D6A-462B-8A1C-65C3E67CAF9F}" type="datetimeFigureOut">
              <a:rPr lang="en-GB" smtClean="0"/>
              <a:t>09/05/2024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1CDC95-58DD-43EC-9848-BCE6A8F41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033B1B-1A24-42D8-817C-F8355E7E9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4FCA-D736-4355-8951-8124D6750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710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88574B-D0D6-40BE-B5E3-32DFDB82C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123C-3D6A-462B-8A1C-65C3E67CAF9F}" type="datetimeFigureOut">
              <a:rPr lang="en-GB" smtClean="0"/>
              <a:t>09/05/2024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2525B5-18FB-40A6-9D82-B0ECDF7D7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3516E9-FDC7-457A-8DE0-40742AB67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4FCA-D736-4355-8951-8124D6750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194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97431-5C5A-46B3-A8BC-C77FB99F4C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C54AA-B1DC-4631-858C-FEF9033DAF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D4035B-7310-40D4-93D4-7352A7D460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107CB3-2665-42C2-B2EB-4C8273198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123C-3D6A-462B-8A1C-65C3E67CAF9F}" type="datetimeFigureOut">
              <a:rPr lang="en-GB" smtClean="0"/>
              <a:t>09/05/2024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BE36CD-573B-4CE3-B821-AB44D932E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7DCD9E-1D51-4B21-A6F7-19067C888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4FCA-D736-4355-8951-8124D6750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20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23BBD-6ED6-44CA-842E-1FAA0E701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CF7101-737F-48EC-BC7C-55FB3E3BD8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45B559-4EE4-4471-A14E-5AFCFEA560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F63DA8-EE16-4C7E-A3D9-405EBBAF1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123C-3D6A-462B-8A1C-65C3E67CAF9F}" type="datetimeFigureOut">
              <a:rPr lang="en-GB" smtClean="0"/>
              <a:t>09/05/2024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A9FAF6-B92C-453B-A91B-C2AF61A30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DF9266-9B2B-47FF-A570-B0587E1B6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4FCA-D736-4355-8951-8124D6750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543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6A8AD-C511-41E8-A891-2ECEDD106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A2894D-DA61-4167-B3A9-A2B6B2AB9F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8A1BED-B3EA-4183-902F-9E889A24A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123C-3D6A-462B-8A1C-65C3E67CAF9F}" type="datetimeFigureOut">
              <a:rPr lang="en-GB" smtClean="0"/>
              <a:t>09/05/2024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4A592A-6610-4E55-B670-0B3F3D856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F52310-C6FD-412C-AADB-AA0075059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4FCA-D736-4355-8951-8124D6750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191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20B5E1-8BC6-4465-BF30-2E5CBC256E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9D6D47-A19A-48B6-BD3E-B8B68254B8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6C8939-B4AC-46E3-B424-2218A98EE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123C-3D6A-462B-8A1C-65C3E67CAF9F}" type="datetimeFigureOut">
              <a:rPr lang="en-GB" smtClean="0"/>
              <a:t>09/05/2024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EFB84A-1D74-4ECA-AD87-127C69000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882589-4EE1-4FF9-92AC-D8AA65203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4FCA-D736-4355-8951-8124D6750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682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1AD986-1D6D-4D2B-B691-637B6DF84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0DDB14-06CF-4CEA-9359-DB42BC500B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4712-5AA3-45D6-9252-894C994AB3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6123C-3D6A-462B-8A1C-65C3E67CAF9F}" type="datetimeFigureOut">
              <a:rPr lang="en-GB" smtClean="0"/>
              <a:t>09/05/2024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9FCD00-A95E-4D69-959C-6E0C1E5B89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15611-DF49-4DC5-AE3A-9FB2BB4C5D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A4FCA-D736-4355-8951-8124D6750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814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tmp"/><Relationship Id="rId4" Type="http://schemas.openxmlformats.org/officeDocument/2006/relationships/image" Target="../media/image10.tm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84F56D-17D5-41C6-A3E8-EADE0471E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951" y="0"/>
            <a:ext cx="7376024" cy="680863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A8B805A-D2AE-FCB9-C712-381B5C927CB3}"/>
              </a:ext>
            </a:extLst>
          </p:cNvPr>
          <p:cNvSpPr/>
          <p:nvPr/>
        </p:nvSpPr>
        <p:spPr>
          <a:xfrm>
            <a:off x="509714" y="1358800"/>
            <a:ext cx="397423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rgbClr val="000000"/>
                </a:solidFill>
              </a:rPr>
              <a:t>A little bit of maths to get you started!</a:t>
            </a:r>
          </a:p>
        </p:txBody>
      </p:sp>
    </p:spTree>
    <p:extLst>
      <p:ext uri="{BB962C8B-B14F-4D97-AF65-F5344CB8AC3E}">
        <p14:creationId xmlns:p14="http://schemas.microsoft.com/office/powerpoint/2010/main" val="3498665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537A33A-9710-4673-8798-F8447B761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787" y="0"/>
            <a:ext cx="6942338" cy="69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988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D34A40B-E3D4-40CB-BBC0-F9EDD43F5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096" y="0"/>
            <a:ext cx="62338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597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18683EC-10F4-470C-91F6-FC27FA840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69" y="0"/>
            <a:ext cx="87890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880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FB1625E-8D4D-4E19-BD0C-E56A2FF51904}"/>
              </a:ext>
            </a:extLst>
          </p:cNvPr>
          <p:cNvSpPr/>
          <p:nvPr/>
        </p:nvSpPr>
        <p:spPr>
          <a:xfrm>
            <a:off x="71021" y="1384916"/>
            <a:ext cx="1222257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Symbol" panose="05050102010706020507" pitchFamily="18" charset="2"/>
              <a:buChar char="·"/>
            </a:pPr>
            <a:r>
              <a:rPr lang="en-GB" sz="3200" dirty="0">
                <a:solidFill>
                  <a:srgbClr val="009999"/>
                </a:solidFill>
                <a:latin typeface="Calibri" panose="020F0502020204030204" pitchFamily="34" charset="0"/>
              </a:rPr>
              <a:t>Pupils are taught through </a:t>
            </a:r>
            <a:r>
              <a:rPr lang="en-GB" sz="3200" b="1" u="sng" dirty="0">
                <a:solidFill>
                  <a:srgbClr val="009999"/>
                </a:solidFill>
                <a:latin typeface="Calibri" panose="020F0502020204030204" pitchFamily="34" charset="0"/>
              </a:rPr>
              <a:t>whole-class interactive teaching</a:t>
            </a:r>
            <a:r>
              <a:rPr lang="en-GB" sz="3200" dirty="0">
                <a:solidFill>
                  <a:srgbClr val="009999"/>
                </a:solidFill>
                <a:latin typeface="Calibri" panose="020F0502020204030204" pitchFamily="34" charset="0"/>
              </a:rPr>
              <a:t>, 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3200" dirty="0">
                <a:solidFill>
                  <a:srgbClr val="009999"/>
                </a:solidFill>
                <a:latin typeface="Calibri" panose="020F0502020204030204" pitchFamily="34" charset="0"/>
              </a:rPr>
              <a:t>The approach endorses a </a:t>
            </a:r>
            <a:r>
              <a:rPr lang="en-GB" sz="3200" b="1" u="sng" dirty="0">
                <a:solidFill>
                  <a:srgbClr val="009999"/>
                </a:solidFill>
                <a:latin typeface="Calibri" panose="020F0502020204030204" pitchFamily="34" charset="0"/>
              </a:rPr>
              <a:t>ping-pong approach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3200" dirty="0">
                <a:solidFill>
                  <a:srgbClr val="009999"/>
                </a:solidFill>
                <a:latin typeface="Calibri" panose="020F0502020204030204" pitchFamily="34" charset="0"/>
              </a:rPr>
              <a:t>Pupils are given opportunities to </a:t>
            </a:r>
            <a:r>
              <a:rPr lang="en-GB" sz="3200" b="1" u="sng" dirty="0">
                <a:solidFill>
                  <a:srgbClr val="009999"/>
                </a:solidFill>
                <a:latin typeface="Calibri" panose="020F0502020204030204" pitchFamily="34" charset="0"/>
              </a:rPr>
              <a:t>reason</a:t>
            </a:r>
            <a:r>
              <a:rPr lang="en-GB" sz="3200" dirty="0">
                <a:solidFill>
                  <a:srgbClr val="009999"/>
                </a:solidFill>
                <a:latin typeface="Calibri" panose="020F0502020204030204" pitchFamily="34" charset="0"/>
              </a:rPr>
              <a:t> – how do you know? Can you find another way?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3200" dirty="0">
                <a:solidFill>
                  <a:srgbClr val="009999"/>
                </a:solidFill>
                <a:latin typeface="Calibri" panose="020F0502020204030204" pitchFamily="34" charset="0"/>
              </a:rPr>
              <a:t>If a pupil fails to grasp a concept or procedure, they are </a:t>
            </a:r>
            <a:r>
              <a:rPr lang="en-GB" sz="3200" b="1" u="sng" dirty="0">
                <a:solidFill>
                  <a:srgbClr val="009999"/>
                </a:solidFill>
                <a:latin typeface="Calibri" panose="020F0502020204030204" pitchFamily="34" charset="0"/>
              </a:rPr>
              <a:t>quickly identified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3200" dirty="0">
                <a:solidFill>
                  <a:srgbClr val="009999"/>
                </a:solidFill>
                <a:latin typeface="Calibri" panose="020F0502020204030204" pitchFamily="34" charset="0"/>
              </a:rPr>
              <a:t>Significant time is spent developing </a:t>
            </a:r>
            <a:r>
              <a:rPr lang="en-GB" sz="3200" b="1" u="sng" dirty="0">
                <a:solidFill>
                  <a:srgbClr val="009999"/>
                </a:solidFill>
                <a:latin typeface="Calibri" panose="020F0502020204030204" pitchFamily="34" charset="0"/>
              </a:rPr>
              <a:t>deep understanding </a:t>
            </a:r>
            <a:r>
              <a:rPr lang="en-GB" sz="3200" dirty="0">
                <a:solidFill>
                  <a:srgbClr val="009999"/>
                </a:solidFill>
                <a:latin typeface="Calibri" panose="020F0502020204030204" pitchFamily="34" charset="0"/>
              </a:rPr>
              <a:t>of the key ideas that are needed to underpin future learning.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sz="3200" dirty="0">
                <a:solidFill>
                  <a:srgbClr val="009999"/>
                </a:solidFill>
                <a:latin typeface="Calibri" panose="020F0502020204030204" pitchFamily="34" charset="0"/>
              </a:rPr>
              <a:t>Key number facts are </a:t>
            </a:r>
            <a:r>
              <a:rPr lang="en-GB" sz="3200" b="1" u="sng" dirty="0">
                <a:solidFill>
                  <a:srgbClr val="009999"/>
                </a:solidFill>
                <a:latin typeface="Calibri" panose="020F0502020204030204" pitchFamily="34" charset="0"/>
              </a:rPr>
              <a:t>learnt to automaticity</a:t>
            </a:r>
            <a:r>
              <a:rPr lang="en-GB" sz="3200" dirty="0">
                <a:solidFill>
                  <a:srgbClr val="009999"/>
                </a:solidFill>
                <a:latin typeface="Calibri" panose="020F0502020204030204" pitchFamily="34" charset="0"/>
              </a:rPr>
              <a:t>, learned deeply and practised regularly, </a:t>
            </a:r>
            <a:r>
              <a:rPr lang="en-GB" sz="3200" b="1" u="sng" dirty="0">
                <a:solidFill>
                  <a:srgbClr val="009999"/>
                </a:solidFill>
                <a:latin typeface="Calibri" panose="020F0502020204030204" pitchFamily="34" charset="0"/>
              </a:rPr>
              <a:t>to avoid cognitive overload </a:t>
            </a:r>
            <a:r>
              <a:rPr lang="en-GB" sz="3200" dirty="0">
                <a:solidFill>
                  <a:srgbClr val="009999"/>
                </a:solidFill>
                <a:latin typeface="Calibri" panose="020F0502020204030204" pitchFamily="34" charset="0"/>
              </a:rPr>
              <a:t>in working memory and enable pupils to focus on new learning.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1CCA5C-FE66-4E5D-B121-DE7E9FB16B61}"/>
              </a:ext>
            </a:extLst>
          </p:cNvPr>
          <p:cNvSpPr/>
          <p:nvPr/>
        </p:nvSpPr>
        <p:spPr>
          <a:xfrm>
            <a:off x="4186220" y="210104"/>
            <a:ext cx="32887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0000"/>
                </a:solidFill>
              </a:rPr>
              <a:t>Key Principles</a:t>
            </a:r>
          </a:p>
        </p:txBody>
      </p:sp>
    </p:spTree>
    <p:extLst>
      <p:ext uri="{BB962C8B-B14F-4D97-AF65-F5344CB8AC3E}">
        <p14:creationId xmlns:p14="http://schemas.microsoft.com/office/powerpoint/2010/main" val="2190004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974D0F-E576-4264-B9B8-9ACE867A718B}"/>
              </a:ext>
            </a:extLst>
          </p:cNvPr>
          <p:cNvSpPr/>
          <p:nvPr/>
        </p:nvSpPr>
        <p:spPr>
          <a:xfrm>
            <a:off x="427608" y="1651624"/>
            <a:ext cx="1133678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Many schools in England have adopted this way of teaching maths</a:t>
            </a:r>
          </a:p>
          <a:p>
            <a:endParaRPr lang="en-GB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Inspired by maths teaching from Japan and Singapore</a:t>
            </a:r>
          </a:p>
          <a:p>
            <a:endParaRPr lang="en-GB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Children were leaving primary school and secondary school without the required understanding of maths</a:t>
            </a:r>
          </a:p>
          <a:p>
            <a:endParaRPr lang="en-GB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Substantial funding provided by the </a:t>
            </a:r>
            <a:r>
              <a:rPr lang="en-GB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Dfe</a:t>
            </a:r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highlights the belief in the approach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FB318A-79CD-4E27-B375-4E2114C6EB0B}"/>
              </a:ext>
            </a:extLst>
          </p:cNvPr>
          <p:cNvSpPr/>
          <p:nvPr/>
        </p:nvSpPr>
        <p:spPr>
          <a:xfrm>
            <a:off x="4096090" y="297340"/>
            <a:ext cx="34715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</a:rPr>
              <a:t>Why mastery?</a:t>
            </a:r>
          </a:p>
        </p:txBody>
      </p:sp>
    </p:spTree>
    <p:extLst>
      <p:ext uri="{BB962C8B-B14F-4D97-AF65-F5344CB8AC3E}">
        <p14:creationId xmlns:p14="http://schemas.microsoft.com/office/powerpoint/2010/main" val="531878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B036DA7-7FCA-4C69-980E-9FE5A8A28F2C}"/>
              </a:ext>
            </a:extLst>
          </p:cNvPr>
          <p:cNvSpPr/>
          <p:nvPr/>
        </p:nvSpPr>
        <p:spPr>
          <a:xfrm>
            <a:off x="2561200" y="0"/>
            <a:ext cx="69408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</a:rPr>
              <a:t>Representation and 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A9CBAB-79F7-4900-94EF-02B7299D8E76}"/>
              </a:ext>
            </a:extLst>
          </p:cNvPr>
          <p:cNvSpPr/>
          <p:nvPr/>
        </p:nvSpPr>
        <p:spPr>
          <a:xfrm>
            <a:off x="330190" y="1104816"/>
            <a:ext cx="1145935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What is the maths being taught and how can we show this?</a:t>
            </a:r>
          </a:p>
          <a:p>
            <a:r>
              <a:rPr lang="en-GB" sz="3200" dirty="0">
                <a:solidFill>
                  <a:srgbClr val="000000"/>
                </a:solidFill>
              </a:rPr>
              <a:t>How can I get the children to see the maths?</a:t>
            </a:r>
          </a:p>
          <a:p>
            <a:endParaRPr lang="en-GB" sz="3200" dirty="0">
              <a:solidFill>
                <a:srgbClr val="000000"/>
              </a:solidFill>
            </a:endParaRPr>
          </a:p>
          <a:p>
            <a:r>
              <a:rPr lang="en-GB" sz="3200" dirty="0">
                <a:solidFill>
                  <a:srgbClr val="000000"/>
                </a:solidFill>
              </a:rPr>
              <a:t>“What is the difference between 12 and 7?”</a:t>
            </a:r>
          </a:p>
        </p:txBody>
      </p:sp>
    </p:spTree>
    <p:extLst>
      <p:ext uri="{BB962C8B-B14F-4D97-AF65-F5344CB8AC3E}">
        <p14:creationId xmlns:p14="http://schemas.microsoft.com/office/powerpoint/2010/main" val="23807034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B036DA7-7FCA-4C69-980E-9FE5A8A28F2C}"/>
              </a:ext>
            </a:extLst>
          </p:cNvPr>
          <p:cNvSpPr/>
          <p:nvPr/>
        </p:nvSpPr>
        <p:spPr>
          <a:xfrm>
            <a:off x="2561200" y="0"/>
            <a:ext cx="69408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</a:rPr>
              <a:t>Representation and 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A9CBAB-79F7-4900-94EF-02B7299D8E76}"/>
              </a:ext>
            </a:extLst>
          </p:cNvPr>
          <p:cNvSpPr/>
          <p:nvPr/>
        </p:nvSpPr>
        <p:spPr>
          <a:xfrm>
            <a:off x="330190" y="1104816"/>
            <a:ext cx="1145935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What is the maths being taught and how can we show this?</a:t>
            </a:r>
          </a:p>
          <a:p>
            <a:r>
              <a:rPr lang="en-GB" sz="3200" dirty="0">
                <a:solidFill>
                  <a:srgbClr val="000000"/>
                </a:solidFill>
              </a:rPr>
              <a:t>How can I get the children to see the maths?</a:t>
            </a:r>
          </a:p>
          <a:p>
            <a:endParaRPr lang="en-GB" sz="3200" dirty="0">
              <a:solidFill>
                <a:srgbClr val="000000"/>
              </a:solidFill>
            </a:endParaRPr>
          </a:p>
          <a:p>
            <a:r>
              <a:rPr lang="en-GB" sz="3200" dirty="0">
                <a:solidFill>
                  <a:srgbClr val="000000"/>
                </a:solidFill>
              </a:rPr>
              <a:t>“What is the difference between 12 and 7?”</a:t>
            </a:r>
          </a:p>
        </p:txBody>
      </p:sp>
      <p:pic>
        <p:nvPicPr>
          <p:cNvPr id="7" name="Picture 6" descr="A red blue and white circles with black text&#10;&#10;Description automatically generated">
            <a:extLst>
              <a:ext uri="{FF2B5EF4-FFF2-40B4-BE49-F238E27FC236}">
                <a16:creationId xmlns:a16="http://schemas.microsoft.com/office/drawing/2014/main" id="{62D49595-E6F5-9EA8-4FE4-8FB900F14F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077" y="3166919"/>
            <a:ext cx="8386603" cy="308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894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B036DA7-7FCA-4C69-980E-9FE5A8A28F2C}"/>
              </a:ext>
            </a:extLst>
          </p:cNvPr>
          <p:cNvSpPr/>
          <p:nvPr/>
        </p:nvSpPr>
        <p:spPr>
          <a:xfrm>
            <a:off x="2561200" y="0"/>
            <a:ext cx="69408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</a:rPr>
              <a:t>Representation and 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A9CBAB-79F7-4900-94EF-02B7299D8E76}"/>
              </a:ext>
            </a:extLst>
          </p:cNvPr>
          <p:cNvSpPr/>
          <p:nvPr/>
        </p:nvSpPr>
        <p:spPr>
          <a:xfrm>
            <a:off x="330190" y="1104816"/>
            <a:ext cx="1145935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What is the maths being taught and how can we show this?</a:t>
            </a:r>
          </a:p>
          <a:p>
            <a:r>
              <a:rPr lang="en-GB" sz="3200" dirty="0">
                <a:solidFill>
                  <a:srgbClr val="000000"/>
                </a:solidFill>
              </a:rPr>
              <a:t>How can I get the children to see the maths?</a:t>
            </a:r>
          </a:p>
          <a:p>
            <a:endParaRPr lang="en-GB" sz="3200" dirty="0">
              <a:solidFill>
                <a:srgbClr val="000000"/>
              </a:solidFill>
            </a:endParaRPr>
          </a:p>
          <a:p>
            <a:r>
              <a:rPr lang="en-GB" sz="3200" dirty="0">
                <a:solidFill>
                  <a:srgbClr val="000000"/>
                </a:solidFill>
              </a:rPr>
              <a:t>“What is the difference between 12 and 7?”</a:t>
            </a:r>
          </a:p>
        </p:txBody>
      </p:sp>
      <p:pic>
        <p:nvPicPr>
          <p:cNvPr id="3" name="Picture 2" descr="A diagram of a number&#10;&#10;Description automatically generated">
            <a:extLst>
              <a:ext uri="{FF2B5EF4-FFF2-40B4-BE49-F238E27FC236}">
                <a16:creationId xmlns:a16="http://schemas.microsoft.com/office/drawing/2014/main" id="{D4A9CD01-6532-21EB-2856-75D544DF87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063" y="3429000"/>
            <a:ext cx="3119857" cy="2808373"/>
          </a:xfrm>
          <a:prstGeom prst="rect">
            <a:avLst/>
          </a:prstGeom>
        </p:spPr>
      </p:pic>
      <p:pic>
        <p:nvPicPr>
          <p:cNvPr id="8" name="Picture 7" descr="A rectangular white rectangular object with black numbers&#10;&#10;Description automatically generated">
            <a:extLst>
              <a:ext uri="{FF2B5EF4-FFF2-40B4-BE49-F238E27FC236}">
                <a16:creationId xmlns:a16="http://schemas.microsoft.com/office/drawing/2014/main" id="{30161610-527F-76EB-D57B-5AE463CDD1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9178" y="3502294"/>
            <a:ext cx="5101702" cy="281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4963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B036DA7-7FCA-4C69-980E-9FE5A8A28F2C}"/>
              </a:ext>
            </a:extLst>
          </p:cNvPr>
          <p:cNvSpPr/>
          <p:nvPr/>
        </p:nvSpPr>
        <p:spPr>
          <a:xfrm>
            <a:off x="2561200" y="0"/>
            <a:ext cx="364394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</a:rPr>
              <a:t>Bar modelling: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859DE0-6FD6-DADB-F8F2-2BDB64380B82}"/>
              </a:ext>
            </a:extLst>
          </p:cNvPr>
          <p:cNvSpPr txBox="1"/>
          <p:nvPr/>
        </p:nvSpPr>
        <p:spPr>
          <a:xfrm>
            <a:off x="711200" y="870635"/>
            <a:ext cx="1101344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Bar modelling is designed to help children represent underlying structures and visualise maths problems.</a:t>
            </a:r>
          </a:p>
        </p:txBody>
      </p:sp>
      <p:pic>
        <p:nvPicPr>
          <p:cNvPr id="9" name="Picture 8" descr="A group of cubes with different colors&#10;&#10;Description automatically generated">
            <a:extLst>
              <a:ext uri="{FF2B5EF4-FFF2-40B4-BE49-F238E27FC236}">
                <a16:creationId xmlns:a16="http://schemas.microsoft.com/office/drawing/2014/main" id="{37F3BF2A-5B9A-45FA-552C-ABA5542B5F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40" y="1947853"/>
            <a:ext cx="6858000" cy="3080197"/>
          </a:xfrm>
          <a:prstGeom prst="rect">
            <a:avLst/>
          </a:prstGeom>
        </p:spPr>
      </p:pic>
      <p:pic>
        <p:nvPicPr>
          <p:cNvPr id="11" name="Picture 10" descr="A screenshot of a paper with numbers&#10;&#10;Description automatically generated">
            <a:extLst>
              <a:ext uri="{FF2B5EF4-FFF2-40B4-BE49-F238E27FC236}">
                <a16:creationId xmlns:a16="http://schemas.microsoft.com/office/drawing/2014/main" id="{8EAA57D8-30C5-76B0-5F67-3FF254997E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26" y="3312772"/>
            <a:ext cx="2600194" cy="3194751"/>
          </a:xfrm>
          <a:prstGeom prst="rect">
            <a:avLst/>
          </a:prstGeom>
        </p:spPr>
      </p:pic>
      <p:pic>
        <p:nvPicPr>
          <p:cNvPr id="15" name="Picture 14" descr="A white board with green text and red marker&#10;&#10;Description automatically generated">
            <a:extLst>
              <a:ext uri="{FF2B5EF4-FFF2-40B4-BE49-F238E27FC236}">
                <a16:creationId xmlns:a16="http://schemas.microsoft.com/office/drawing/2014/main" id="{83E4E79D-F4A4-F10F-AF85-248857BEA2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324" y="1649671"/>
            <a:ext cx="2767395" cy="2517078"/>
          </a:xfrm>
          <a:prstGeom prst="rect">
            <a:avLst/>
          </a:prstGeom>
        </p:spPr>
      </p:pic>
      <p:pic>
        <p:nvPicPr>
          <p:cNvPr id="17" name="Picture 16" descr="A whiteboard with green writing on it&#10;&#10;Description automatically generated">
            <a:extLst>
              <a:ext uri="{FF2B5EF4-FFF2-40B4-BE49-F238E27FC236}">
                <a16:creationId xmlns:a16="http://schemas.microsoft.com/office/drawing/2014/main" id="{5D2ADA82-AA2F-9543-B7C5-C73E81C07E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896" y="4166749"/>
            <a:ext cx="2760121" cy="2218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984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0E8F14C-B62C-44E6-9C5B-8DA3362B6777}"/>
              </a:ext>
            </a:extLst>
          </p:cNvPr>
          <p:cNvSpPr/>
          <p:nvPr/>
        </p:nvSpPr>
        <p:spPr>
          <a:xfrm>
            <a:off x="2561200" y="0"/>
            <a:ext cx="69408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</a:rPr>
              <a:t>Representation and Structure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0AF7B8-3FDF-46A2-9AE7-B1570BBFB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53" y="2377006"/>
            <a:ext cx="10190397" cy="210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628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ACCDDE-BD3B-4BB8-BEDA-570C20DD5DA9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62"/>
          <a:stretch/>
        </p:blipFill>
        <p:spPr>
          <a:xfrm rot="5400000">
            <a:off x="11710" y="-11710"/>
            <a:ext cx="6858002" cy="68814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E388C38-5891-4E19-AD74-CCFE3755DB42}"/>
              </a:ext>
            </a:extLst>
          </p:cNvPr>
          <p:cNvSpPr/>
          <p:nvPr/>
        </p:nvSpPr>
        <p:spPr>
          <a:xfrm>
            <a:off x="7522346" y="1653440"/>
            <a:ext cx="397423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John has £460. He gives £137 to his mum and £125 to his Dad. He then splits the rest for his 3 siblings. How much do they get each?</a:t>
            </a:r>
          </a:p>
        </p:txBody>
      </p:sp>
    </p:spTree>
    <p:extLst>
      <p:ext uri="{BB962C8B-B14F-4D97-AF65-F5344CB8AC3E}">
        <p14:creationId xmlns:p14="http://schemas.microsoft.com/office/powerpoint/2010/main" val="33332861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E388C38-5891-4E19-AD74-CCFE3755DB42}"/>
              </a:ext>
            </a:extLst>
          </p:cNvPr>
          <p:cNvSpPr/>
          <p:nvPr/>
        </p:nvSpPr>
        <p:spPr>
          <a:xfrm>
            <a:off x="7522346" y="1653440"/>
            <a:ext cx="397423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John has £460. He gives £137 to his mum and £125 to his Dad. He then splits the rest for his 3 siblings. How much do they get each?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86794B-FE63-49D5-8847-7380B76D988D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6" r="20755"/>
          <a:stretch/>
        </p:blipFill>
        <p:spPr>
          <a:xfrm rot="5400000">
            <a:off x="827103" y="-282605"/>
            <a:ext cx="5956918" cy="7108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0033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E388C38-5891-4E19-AD74-CCFE3755DB42}"/>
              </a:ext>
            </a:extLst>
          </p:cNvPr>
          <p:cNvSpPr/>
          <p:nvPr/>
        </p:nvSpPr>
        <p:spPr>
          <a:xfrm>
            <a:off x="7824187" y="1520275"/>
            <a:ext cx="397423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John has £460. He gives £137 to his mum and £125 to his Dad. He then splits the rest for his 3 siblings. How much do they get each?</a:t>
            </a:r>
          </a:p>
        </p:txBody>
      </p:sp>
      <p:pic>
        <p:nvPicPr>
          <p:cNvPr id="4" name="Picture 3" descr="A piece of paper with writing on it&#10;&#10;Description automatically generated">
            <a:extLst>
              <a:ext uri="{FF2B5EF4-FFF2-40B4-BE49-F238E27FC236}">
                <a16:creationId xmlns:a16="http://schemas.microsoft.com/office/drawing/2014/main" id="{6C8AED92-2DB0-4D90-93E2-C269211549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8" t="36311" r="61394"/>
          <a:stretch/>
        </p:blipFill>
        <p:spPr bwMode="auto">
          <a:xfrm rot="5400000">
            <a:off x="1768285" y="-502403"/>
            <a:ext cx="4362564" cy="765055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865880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8CFD73-1542-45E1-B831-D8CA077A3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593" y="245216"/>
            <a:ext cx="6958693" cy="6514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81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0C4617-7839-495B-9EC9-A5CBC992D7ED}"/>
              </a:ext>
            </a:extLst>
          </p:cNvPr>
          <p:cNvSpPr txBox="1"/>
          <p:nvPr/>
        </p:nvSpPr>
        <p:spPr>
          <a:xfrm>
            <a:off x="938074" y="896645"/>
            <a:ext cx="1031585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Daniel has 5 times more coins than Sophie. Daniel gives Sophie 26. They now have the same number of coins.</a:t>
            </a:r>
          </a:p>
          <a:p>
            <a:pPr algn="ctr"/>
            <a:endParaRPr lang="en-GB" sz="4800" dirty="0"/>
          </a:p>
          <a:p>
            <a:pPr algn="ctr"/>
            <a:r>
              <a:rPr lang="en-GB" sz="4800" dirty="0"/>
              <a:t>How many coins did they have at the beginning?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41521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BD30C5-3953-48F7-9631-0A4D06967E4A}"/>
              </a:ext>
            </a:extLst>
          </p:cNvPr>
          <p:cNvSpPr/>
          <p:nvPr/>
        </p:nvSpPr>
        <p:spPr>
          <a:xfrm>
            <a:off x="744245" y="413676"/>
            <a:ext cx="1070351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Mathematical Thinking</a:t>
            </a:r>
          </a:p>
          <a:p>
            <a:r>
              <a:rPr lang="en-GB" sz="3200" dirty="0">
                <a:solidFill>
                  <a:srgbClr val="000000"/>
                </a:solidFill>
              </a:rPr>
              <a:t>If taught ideas are to be understood deeply, they must not merely be passively received but must be thought about, reasoned with and discussed with others.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00C2953-E47F-47F2-856A-97FC4A73CDE5}"/>
              </a:ext>
            </a:extLst>
          </p:cNvPr>
          <p:cNvSpPr/>
          <p:nvPr/>
        </p:nvSpPr>
        <p:spPr>
          <a:xfrm>
            <a:off x="861306" y="3162972"/>
            <a:ext cx="39864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Can you show me a different way?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BEF1C8-AB2A-4221-B4EB-57A498D689E9}"/>
              </a:ext>
            </a:extLst>
          </p:cNvPr>
          <p:cNvSpPr/>
          <p:nvPr/>
        </p:nvSpPr>
        <p:spPr>
          <a:xfrm>
            <a:off x="7091211" y="3359750"/>
            <a:ext cx="33762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How do you know?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AC98FB6-5981-25D0-BFAB-4C3B2426251A}"/>
              </a:ext>
            </a:extLst>
          </p:cNvPr>
          <p:cNvSpPr/>
          <p:nvPr/>
        </p:nvSpPr>
        <p:spPr>
          <a:xfrm>
            <a:off x="1348986" y="4828497"/>
            <a:ext cx="39864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Odd one out?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02FF84-2CC5-9FDC-B9A1-D59C8DD2B5EB}"/>
              </a:ext>
            </a:extLst>
          </p:cNvPr>
          <p:cNvSpPr/>
          <p:nvPr/>
        </p:nvSpPr>
        <p:spPr>
          <a:xfrm>
            <a:off x="7079573" y="4612424"/>
            <a:ext cx="2491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True or False?</a:t>
            </a:r>
          </a:p>
        </p:txBody>
      </p:sp>
    </p:spTree>
    <p:extLst>
      <p:ext uri="{BB962C8B-B14F-4D97-AF65-F5344CB8AC3E}">
        <p14:creationId xmlns:p14="http://schemas.microsoft.com/office/powerpoint/2010/main" val="25335842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BD30C5-3953-48F7-9631-0A4D06967E4A}"/>
              </a:ext>
            </a:extLst>
          </p:cNvPr>
          <p:cNvSpPr/>
          <p:nvPr/>
        </p:nvSpPr>
        <p:spPr>
          <a:xfrm>
            <a:off x="172720" y="230796"/>
            <a:ext cx="120192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Fluency </a:t>
            </a:r>
            <a:r>
              <a:rPr lang="en-GB" sz="3200" dirty="0"/>
              <a:t>Key Messages – </a:t>
            </a:r>
            <a:r>
              <a:rPr lang="en-GB" sz="3200" b="1" u="sng" dirty="0"/>
              <a:t>more than just remembering facts!</a:t>
            </a:r>
          </a:p>
          <a:p>
            <a:endParaRPr lang="en-GB" sz="3200" dirty="0"/>
          </a:p>
          <a:p>
            <a:r>
              <a:rPr lang="en-GB" sz="3200" dirty="0"/>
              <a:t>1. It encompasses a mixture of </a:t>
            </a:r>
            <a:r>
              <a:rPr lang="en-GB" sz="3200" b="1" u="sng" dirty="0"/>
              <a:t>efficiency, accuracy and flexibility. (not relying on written methods)</a:t>
            </a:r>
          </a:p>
          <a:p>
            <a:r>
              <a:rPr lang="en-GB" sz="3200" dirty="0"/>
              <a:t>2. Quick and efficient recall of facts and procedures is important in order for students to keep track of sub-problems, think strategically and solve problems. </a:t>
            </a:r>
          </a:p>
          <a:p>
            <a:r>
              <a:rPr lang="en-GB" sz="3200" dirty="0"/>
              <a:t>3. Fluency also demands the flexibility to move between different contexts and representations of mathematics, to recognise relationships and make connections, and to make appropriate choices from a whole toolkit of methods, strategies and approaches.</a:t>
            </a:r>
            <a:endParaRPr lang="en-GB" sz="3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2106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BD30C5-3953-48F7-9631-0A4D06967E4A}"/>
              </a:ext>
            </a:extLst>
          </p:cNvPr>
          <p:cNvSpPr/>
          <p:nvPr/>
        </p:nvSpPr>
        <p:spPr>
          <a:xfrm>
            <a:off x="744245" y="183291"/>
            <a:ext cx="107035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Mastering Number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7D433C9-A083-4AAF-A7E4-F60CB715E3CA}"/>
              </a:ext>
            </a:extLst>
          </p:cNvPr>
          <p:cNvSpPr/>
          <p:nvPr/>
        </p:nvSpPr>
        <p:spPr>
          <a:xfrm>
            <a:off x="1423386" y="1529113"/>
            <a:ext cx="965594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This project aims to secure firm foundations in the development of good number sense for all children from Reception through to Year 1 and Year 2. The aim over time is that children will leave KS1 with fluency in calculation and a confidence and flexibility with number. Attention will be given to key knowledge and understanding needed in Reception classes, and progression through KS1 to support success in the future.</a:t>
            </a:r>
          </a:p>
        </p:txBody>
      </p:sp>
    </p:spTree>
    <p:extLst>
      <p:ext uri="{BB962C8B-B14F-4D97-AF65-F5344CB8AC3E}">
        <p14:creationId xmlns:p14="http://schemas.microsoft.com/office/powerpoint/2010/main" val="21448202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E7069-1DD3-82F7-DBE6-518E316C7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&amp; beliefs of the programme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0613A-ADC7-5D54-7ACC-423828F0F5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3600" dirty="0"/>
              <a:t>To stop basic number facts being solved through finger counting</a:t>
            </a:r>
          </a:p>
          <a:p>
            <a:r>
              <a:rPr lang="en-GB" sz="3600" dirty="0"/>
              <a:t>To provide children with a range of strategies to calculate</a:t>
            </a:r>
          </a:p>
          <a:p>
            <a:r>
              <a:rPr lang="en-GB" sz="3600" dirty="0"/>
              <a:t> This leads to the automatic recall of number facts to avoid cognitive overload</a:t>
            </a:r>
          </a:p>
          <a:p>
            <a:r>
              <a:rPr lang="en-GB" sz="3600" dirty="0"/>
              <a:t>Avoid the temptation of moving too quickly through the programme</a:t>
            </a:r>
          </a:p>
          <a:p>
            <a:r>
              <a:rPr lang="en-GB" sz="3600" dirty="0"/>
              <a:t>Plentiful consolidation </a:t>
            </a:r>
            <a:r>
              <a:rPr lang="en-GB" sz="3600"/>
              <a:t>and practice</a:t>
            </a:r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60251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BD30C5-3953-48F7-9631-0A4D06967E4A}"/>
              </a:ext>
            </a:extLst>
          </p:cNvPr>
          <p:cNvSpPr/>
          <p:nvPr/>
        </p:nvSpPr>
        <p:spPr>
          <a:xfrm>
            <a:off x="744245" y="183291"/>
            <a:ext cx="107035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Mastering Number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FAD573-006D-4C93-9AE8-AC6D81CEC0BA}"/>
              </a:ext>
            </a:extLst>
          </p:cNvPr>
          <p:cNvSpPr/>
          <p:nvPr/>
        </p:nvSpPr>
        <p:spPr>
          <a:xfrm>
            <a:off x="3009530" y="2705725"/>
            <a:ext cx="1070351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800" dirty="0"/>
              <a:t>SUBITISING!</a:t>
            </a:r>
          </a:p>
        </p:txBody>
      </p:sp>
    </p:spTree>
    <p:extLst>
      <p:ext uri="{BB962C8B-B14F-4D97-AF65-F5344CB8AC3E}">
        <p14:creationId xmlns:p14="http://schemas.microsoft.com/office/powerpoint/2010/main" val="16914463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BD30C5-3953-48F7-9631-0A4D06967E4A}"/>
              </a:ext>
            </a:extLst>
          </p:cNvPr>
          <p:cNvSpPr/>
          <p:nvPr/>
        </p:nvSpPr>
        <p:spPr>
          <a:xfrm>
            <a:off x="744245" y="183291"/>
            <a:ext cx="107035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Mastering Number</a:t>
            </a:r>
          </a:p>
        </p:txBody>
      </p:sp>
      <p:pic>
        <p:nvPicPr>
          <p:cNvPr id="1026" name="Picture 2" descr="Sample Animations | Number Sense Maths">
            <a:extLst>
              <a:ext uri="{FF2B5EF4-FFF2-40B4-BE49-F238E27FC236}">
                <a16:creationId xmlns:a16="http://schemas.microsoft.com/office/drawing/2014/main" id="{37CE0A93-9DB7-484E-B6EF-C6D89EF66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55" y="948941"/>
            <a:ext cx="10858500" cy="597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7243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BD30C5-3953-48F7-9631-0A4D06967E4A}"/>
              </a:ext>
            </a:extLst>
          </p:cNvPr>
          <p:cNvSpPr/>
          <p:nvPr/>
        </p:nvSpPr>
        <p:spPr>
          <a:xfrm>
            <a:off x="744245" y="183291"/>
            <a:ext cx="107035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Mastering Number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5B4825-A3D5-4D98-A298-8689EB60B1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622" y="1367162"/>
            <a:ext cx="9053805" cy="4071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592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722</Words>
  <Application>Microsoft Office PowerPoint</Application>
  <PresentationFormat>Widescreen</PresentationFormat>
  <Paragraphs>63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Aims &amp; beliefs of the programme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Luke Oakes</dc:creator>
  <cp:lastModifiedBy>Josephine Walmsley</cp:lastModifiedBy>
  <cp:revision>10</cp:revision>
  <dcterms:created xsi:type="dcterms:W3CDTF">2024-05-08T14:26:13Z</dcterms:created>
  <dcterms:modified xsi:type="dcterms:W3CDTF">2024-05-09T12:47:43Z</dcterms:modified>
</cp:coreProperties>
</file>