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9"/>
  </p:notesMasterIdLst>
  <p:sldIdLst>
    <p:sldId id="256" r:id="rId5"/>
    <p:sldId id="257" r:id="rId6"/>
    <p:sldId id="258"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14F4AA-6E3C-7FA5-7C04-FB2DE82F1F2A}" v="2" dt="2025-09-30T11:54:44.7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Sullivan" userId="S::gemma.sullivan@allsaints.bwmat.org::e4c160bb-857a-4cb0-ae31-704b5ae4beb7" providerId="AD" clId="Web-{3E14F4AA-6E3C-7FA5-7C04-FB2DE82F1F2A}"/>
    <pc:docChg chg="modSld">
      <pc:chgData name="Gemma Sullivan" userId="S::gemma.sullivan@allsaints.bwmat.org::e4c160bb-857a-4cb0-ae31-704b5ae4beb7" providerId="AD" clId="Web-{3E14F4AA-6E3C-7FA5-7C04-FB2DE82F1F2A}" dt="2025-09-30T11:54:44.774" v="1" actId="20577"/>
      <pc:docMkLst>
        <pc:docMk/>
      </pc:docMkLst>
      <pc:sldChg chg="modSp">
        <pc:chgData name="Gemma Sullivan" userId="S::gemma.sullivan@allsaints.bwmat.org::e4c160bb-857a-4cb0-ae31-704b5ae4beb7" providerId="AD" clId="Web-{3E14F4AA-6E3C-7FA5-7C04-FB2DE82F1F2A}" dt="2025-09-30T11:54:44.774" v="1" actId="20577"/>
        <pc:sldMkLst>
          <pc:docMk/>
          <pc:sldMk cId="1732129687" sldId="260"/>
        </pc:sldMkLst>
        <pc:spChg chg="mod">
          <ac:chgData name="Gemma Sullivan" userId="S::gemma.sullivan@allsaints.bwmat.org::e4c160bb-857a-4cb0-ae31-704b5ae4beb7" providerId="AD" clId="Web-{3E14F4AA-6E3C-7FA5-7C04-FB2DE82F1F2A}" dt="2025-09-30T11:54:44.774" v="1" actId="20577"/>
          <ac:spMkLst>
            <pc:docMk/>
            <pc:sldMk cId="1732129687" sldId="260"/>
            <ac:spMk id="3" creationId="{15CA4792-9F95-2B39-E93C-43C45F42C9C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54C08B-2E0B-497A-9F4E-905995F7710F}" type="datetimeFigureOut">
              <a:t>9/30/2025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1E4058-232A-4C7B-9751-EAD6CA0ED81F}" type="slidenum">
              <a:t>‹#›</a:t>
            </a:fld>
            <a:endParaRPr lang="en-US"/>
          </a:p>
        </p:txBody>
      </p:sp>
    </p:spTree>
    <p:extLst>
      <p:ext uri="{BB962C8B-B14F-4D97-AF65-F5344CB8AC3E}">
        <p14:creationId xmlns:p14="http://schemas.microsoft.com/office/powerpoint/2010/main" val="26104297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Previous approaches in Acorns involved lots of worksheets and initial sound matching and letter formation. It didn't inspire children and develop their writing further than the intended LO. This has unlimited potential. </a:t>
            </a:r>
          </a:p>
        </p:txBody>
      </p:sp>
      <p:sp>
        <p:nvSpPr>
          <p:cNvPr id="4" name="Slide Number Placeholder 3"/>
          <p:cNvSpPr>
            <a:spLocks noGrp="1"/>
          </p:cNvSpPr>
          <p:nvPr>
            <p:ph type="sldNum" sz="quarter" idx="5"/>
          </p:nvPr>
        </p:nvSpPr>
        <p:spPr/>
        <p:txBody>
          <a:bodyPr/>
          <a:lstStyle/>
          <a:p>
            <a:fld id="{CC1E4058-232A-4C7B-9751-EAD6CA0ED81F}" type="slidenum">
              <a:t>2</a:t>
            </a:fld>
            <a:endParaRPr lang="en-US"/>
          </a:p>
        </p:txBody>
      </p:sp>
    </p:spTree>
    <p:extLst>
      <p:ext uri="{BB962C8B-B14F-4D97-AF65-F5344CB8AC3E}">
        <p14:creationId xmlns:p14="http://schemas.microsoft.com/office/powerpoint/2010/main" val="1876036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Starts with a story or a cartoon!! It is a fun hook and from here we look at characters, plots and alternative endings.</a:t>
            </a:r>
          </a:p>
        </p:txBody>
      </p:sp>
      <p:sp>
        <p:nvSpPr>
          <p:cNvPr id="4" name="Slide Number Placeholder 3"/>
          <p:cNvSpPr>
            <a:spLocks noGrp="1"/>
          </p:cNvSpPr>
          <p:nvPr>
            <p:ph type="sldNum" sz="quarter" idx="5"/>
          </p:nvPr>
        </p:nvSpPr>
        <p:spPr/>
        <p:txBody>
          <a:bodyPr/>
          <a:lstStyle/>
          <a:p>
            <a:fld id="{CC1E4058-232A-4C7B-9751-EAD6CA0ED81F}" type="slidenum">
              <a:t>3</a:t>
            </a:fld>
            <a:endParaRPr lang="en-US"/>
          </a:p>
        </p:txBody>
      </p:sp>
    </p:spTree>
    <p:extLst>
      <p:ext uri="{BB962C8B-B14F-4D97-AF65-F5344CB8AC3E}">
        <p14:creationId xmlns:p14="http://schemas.microsoft.com/office/powerpoint/2010/main" val="42300942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children have to complete their code but most want to without request! Marking is given via feedback and modelling – do not draw on their work, it is theirs!</a:t>
            </a:r>
          </a:p>
        </p:txBody>
      </p:sp>
      <p:sp>
        <p:nvSpPr>
          <p:cNvPr id="4" name="Slide Number Placeholder 3"/>
          <p:cNvSpPr>
            <a:spLocks noGrp="1"/>
          </p:cNvSpPr>
          <p:nvPr>
            <p:ph type="sldNum" sz="quarter" idx="5"/>
          </p:nvPr>
        </p:nvSpPr>
        <p:spPr/>
        <p:txBody>
          <a:bodyPr/>
          <a:lstStyle/>
          <a:p>
            <a:fld id="{CC1E4058-232A-4C7B-9751-EAD6CA0ED81F}" type="slidenum">
              <a:t>4</a:t>
            </a:fld>
            <a:endParaRPr lang="en-US"/>
          </a:p>
        </p:txBody>
      </p:sp>
    </p:spTree>
    <p:extLst>
      <p:ext uri="{BB962C8B-B14F-4D97-AF65-F5344CB8AC3E}">
        <p14:creationId xmlns:p14="http://schemas.microsoft.com/office/powerpoint/2010/main" val="4036548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A6A15-6E39-4FFA-B5DC-89EB633E6DC2}"/>
              </a:ext>
            </a:extLst>
          </p:cNvPr>
          <p:cNvSpPr>
            <a:spLocks noGrp="1"/>
          </p:cNvSpPr>
          <p:nvPr>
            <p:ph type="ctrTitle"/>
          </p:nvPr>
        </p:nvSpPr>
        <p:spPr>
          <a:xfrm>
            <a:off x="1638300" y="1371600"/>
            <a:ext cx="8127574" cy="2736443"/>
          </a:xfrm>
        </p:spPr>
        <p:txBody>
          <a:bodyPr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9A169311-3201-45EC-B973-82EC27DA529A}"/>
              </a:ext>
            </a:extLst>
          </p:cNvPr>
          <p:cNvSpPr>
            <a:spLocks noGrp="1"/>
          </p:cNvSpPr>
          <p:nvPr>
            <p:ph type="subTitle" idx="1"/>
          </p:nvPr>
        </p:nvSpPr>
        <p:spPr>
          <a:xfrm>
            <a:off x="1638300" y="4299358"/>
            <a:ext cx="8127574" cy="1187042"/>
          </a:xfrm>
        </p:spPr>
        <p:txBody>
          <a:bodyPr>
            <a:normAutofit/>
          </a:bodyPr>
          <a:lstStyle>
            <a:lvl1pPr marL="0" indent="0" algn="l">
              <a:buNone/>
              <a:defRPr sz="1800" cap="all" spc="2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629AE4B9-EDEF-4A2C-B464-332C5C624F1D}"/>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5" name="Footer Placeholder 4">
            <a:extLst>
              <a:ext uri="{FF2B5EF4-FFF2-40B4-BE49-F238E27FC236}">
                <a16:creationId xmlns:a16="http://schemas.microsoft.com/office/drawing/2014/main" id="{62B4C951-4861-4549-8E72-CEECA89E4D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E1401-5637-41BC-AC21-891056450A28}"/>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868696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B3747-9ADB-4FCC-89CE-6E84D13475D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AEC9C6-5D7D-4249-8820-D4C99D0AE825}"/>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21F35F7-46A1-40A9-ACD7-C4923992674A}"/>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5" name="Footer Placeholder 4">
            <a:extLst>
              <a:ext uri="{FF2B5EF4-FFF2-40B4-BE49-F238E27FC236}">
                <a16:creationId xmlns:a16="http://schemas.microsoft.com/office/drawing/2014/main" id="{FA345637-B780-4999-A87D-0039BC5A94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D9777F-E471-4CC5-B27B-137CB061E28E}"/>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2571926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DCB1D-064E-46DE-B533-7CDA331EEB61}"/>
              </a:ext>
            </a:extLst>
          </p:cNvPr>
          <p:cNvSpPr>
            <a:spLocks noGrp="1"/>
          </p:cNvSpPr>
          <p:nvPr>
            <p:ph type="title"/>
          </p:nvPr>
        </p:nvSpPr>
        <p:spPr>
          <a:xfrm>
            <a:off x="1638300" y="2748406"/>
            <a:ext cx="8115300" cy="2737994"/>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5FD222C0-D002-4A94-BAFF-FD1A1CCA64CE}"/>
              </a:ext>
            </a:extLst>
          </p:cNvPr>
          <p:cNvSpPr>
            <a:spLocks noGrp="1"/>
          </p:cNvSpPr>
          <p:nvPr>
            <p:ph type="body" idx="1"/>
          </p:nvPr>
        </p:nvSpPr>
        <p:spPr>
          <a:xfrm>
            <a:off x="1638300" y="1371600"/>
            <a:ext cx="8115300" cy="1333272"/>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353E7D7E-EC9F-4AA5-A559-EF556C6AD5EE}"/>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5" name="Footer Placeholder 4">
            <a:extLst>
              <a:ext uri="{FF2B5EF4-FFF2-40B4-BE49-F238E27FC236}">
                <a16:creationId xmlns:a16="http://schemas.microsoft.com/office/drawing/2014/main" id="{2677A8EE-88C1-400C-A23F-656DC76B95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C245A4-F9C6-44E9-929F-78C657C8B651}"/>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3547324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DF34F-B65E-4FA0-87E8-8890F482B383}"/>
              </a:ext>
            </a:extLst>
          </p:cNvPr>
          <p:cNvSpPr>
            <a:spLocks noGrp="1"/>
          </p:cNvSpPr>
          <p:nvPr>
            <p:ph type="title"/>
          </p:nvPr>
        </p:nvSpPr>
        <p:spPr>
          <a:xfrm>
            <a:off x="1638299" y="685800"/>
            <a:ext cx="9382348" cy="137160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D625A67-10CA-4531-93E1-39892C087E0B}"/>
              </a:ext>
            </a:extLst>
          </p:cNvPr>
          <p:cNvSpPr>
            <a:spLocks noGrp="1"/>
          </p:cNvSpPr>
          <p:nvPr>
            <p:ph sz="half" idx="1"/>
          </p:nvPr>
        </p:nvSpPr>
        <p:spPr>
          <a:xfrm>
            <a:off x="1638297" y="2057400"/>
            <a:ext cx="4553103" cy="41250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622BE36-0CAF-4D92-9AC2-9249276B96F2}"/>
              </a:ext>
            </a:extLst>
          </p:cNvPr>
          <p:cNvSpPr>
            <a:spLocks noGrp="1"/>
          </p:cNvSpPr>
          <p:nvPr>
            <p:ph sz="half" idx="2"/>
          </p:nvPr>
        </p:nvSpPr>
        <p:spPr>
          <a:xfrm>
            <a:off x="6477000" y="2057400"/>
            <a:ext cx="4543647" cy="41250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3C36479-3B04-43BD-9B59-DBF6CA2BF814}"/>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6" name="Footer Placeholder 5">
            <a:extLst>
              <a:ext uri="{FF2B5EF4-FFF2-40B4-BE49-F238E27FC236}">
                <a16:creationId xmlns:a16="http://schemas.microsoft.com/office/drawing/2014/main" id="{0CFD4449-57DB-41D2-B49E-694E7C13FA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60CC2C-E50B-47D2-B62F-D5C4C9CDA7E8}"/>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3629983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8530B-D0F2-4FC4-A10F-1E54EF82C877}"/>
              </a:ext>
            </a:extLst>
          </p:cNvPr>
          <p:cNvSpPr>
            <a:spLocks noGrp="1"/>
          </p:cNvSpPr>
          <p:nvPr>
            <p:ph type="title"/>
          </p:nvPr>
        </p:nvSpPr>
        <p:spPr>
          <a:xfrm>
            <a:off x="1638300" y="755118"/>
            <a:ext cx="9378304" cy="122276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1868865C-9D06-4FA3-BA3D-7187BB41B576}"/>
              </a:ext>
            </a:extLst>
          </p:cNvPr>
          <p:cNvSpPr>
            <a:spLocks noGrp="1"/>
          </p:cNvSpPr>
          <p:nvPr>
            <p:ph type="body" idx="1"/>
          </p:nvPr>
        </p:nvSpPr>
        <p:spPr>
          <a:xfrm>
            <a:off x="1638300" y="2034147"/>
            <a:ext cx="4529391" cy="681591"/>
          </a:xfrm>
        </p:spPr>
        <p:txBody>
          <a:bodyPr anchor="b">
            <a:normAutofit/>
          </a:bodyPr>
          <a:lstStyle>
            <a:lvl1pPr marL="0" indent="0">
              <a:buNone/>
              <a:defRPr sz="1800" b="1" cap="all" spc="2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3F656570-8F97-4B7E-A805-96925AC4781F}"/>
              </a:ext>
            </a:extLst>
          </p:cNvPr>
          <p:cNvSpPr>
            <a:spLocks noGrp="1"/>
          </p:cNvSpPr>
          <p:nvPr>
            <p:ph sz="half" idx="2"/>
          </p:nvPr>
        </p:nvSpPr>
        <p:spPr>
          <a:xfrm>
            <a:off x="1638300" y="2748405"/>
            <a:ext cx="4529391" cy="344125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4057EF54-F63F-4730-99EE-0E472578F512}"/>
              </a:ext>
            </a:extLst>
          </p:cNvPr>
          <p:cNvSpPr>
            <a:spLocks noGrp="1"/>
          </p:cNvSpPr>
          <p:nvPr>
            <p:ph type="body" sz="quarter" idx="3"/>
          </p:nvPr>
        </p:nvSpPr>
        <p:spPr>
          <a:xfrm>
            <a:off x="6487213" y="2034147"/>
            <a:ext cx="4529391" cy="681591"/>
          </a:xfrm>
        </p:spPr>
        <p:txBody>
          <a:bodyPr anchor="b">
            <a:normAutofit/>
          </a:bodyPr>
          <a:lstStyle>
            <a:lvl1pPr marL="0" indent="0">
              <a:buNone/>
              <a:defRPr sz="1800" b="1" cap="all" spc="2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5908453E-B012-4889-9F49-E1351532ADF2}"/>
              </a:ext>
            </a:extLst>
          </p:cNvPr>
          <p:cNvSpPr>
            <a:spLocks noGrp="1"/>
          </p:cNvSpPr>
          <p:nvPr>
            <p:ph sz="quarter" idx="4"/>
          </p:nvPr>
        </p:nvSpPr>
        <p:spPr>
          <a:xfrm>
            <a:off x="6487213" y="2748405"/>
            <a:ext cx="4529391" cy="344125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E89FC47A-8514-4C98-B1BE-FF6CC666C580}"/>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8" name="Footer Placeholder 7">
            <a:extLst>
              <a:ext uri="{FF2B5EF4-FFF2-40B4-BE49-F238E27FC236}">
                <a16:creationId xmlns:a16="http://schemas.microsoft.com/office/drawing/2014/main" id="{CED4301A-D375-4163-9488-27A9CDC6FD3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EED6105-4A37-4D4B-9BE8-715FB732C924}"/>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1564043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3007F-6649-4D23-8869-C1CC29D0096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88B85A1-41F9-4BC1-9C40-3E5D5C0425BF}"/>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4" name="Footer Placeholder 3">
            <a:extLst>
              <a:ext uri="{FF2B5EF4-FFF2-40B4-BE49-F238E27FC236}">
                <a16:creationId xmlns:a16="http://schemas.microsoft.com/office/drawing/2014/main" id="{97B23774-EAA9-47ED-87EF-EE2B29A2580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2526550-DD4D-45E2-8916-8314C5D0680D}"/>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1237085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35FACD-1A4D-49F3-8EA8-21B5C1A6A258}"/>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3" name="Footer Placeholder 2">
            <a:extLst>
              <a:ext uri="{FF2B5EF4-FFF2-40B4-BE49-F238E27FC236}">
                <a16:creationId xmlns:a16="http://schemas.microsoft.com/office/drawing/2014/main" id="{C4FFD9DD-0E4E-4C36-AF85-B3EAD7FE61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6E6F4C8-14FA-4405-85EE-ABF53FB0377C}"/>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1120480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E7C28-5DEE-493D-ABAD-38E4F2D75924}"/>
              </a:ext>
            </a:extLst>
          </p:cNvPr>
          <p:cNvSpPr>
            <a:spLocks noGrp="1"/>
          </p:cNvSpPr>
          <p:nvPr>
            <p:ph type="title"/>
          </p:nvPr>
        </p:nvSpPr>
        <p:spPr>
          <a:xfrm>
            <a:off x="1225621" y="1085481"/>
            <a:ext cx="3651180" cy="1657719"/>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1A5E79C5-E567-4F12-96B8-8BBEAE3D8B9F}"/>
              </a:ext>
            </a:extLst>
          </p:cNvPr>
          <p:cNvSpPr>
            <a:spLocks noGrp="1"/>
          </p:cNvSpPr>
          <p:nvPr>
            <p:ph idx="1"/>
          </p:nvPr>
        </p:nvSpPr>
        <p:spPr>
          <a:xfrm>
            <a:off x="5676900" y="1132676"/>
            <a:ext cx="5289480" cy="4728374"/>
          </a:xfrm>
        </p:spPr>
        <p:txBody>
          <a:bodyPr/>
          <a:lstStyle>
            <a:lvl1pPr>
              <a:lnSpc>
                <a:spcPct val="110000"/>
              </a:lnSpc>
              <a:defRPr sz="3200"/>
            </a:lvl1pPr>
            <a:lvl2pPr>
              <a:lnSpc>
                <a:spcPct val="110000"/>
              </a:lnSpc>
              <a:defRPr sz="2800"/>
            </a:lvl2pPr>
            <a:lvl3pPr>
              <a:lnSpc>
                <a:spcPct val="110000"/>
              </a:lnSpc>
              <a:defRPr sz="2400"/>
            </a:lvl3pPr>
            <a:lvl4pPr>
              <a:lnSpc>
                <a:spcPct val="110000"/>
              </a:lnSpc>
              <a:defRPr sz="2000"/>
            </a:lvl4pPr>
            <a:lvl5pPr>
              <a:lnSpc>
                <a:spcPct val="110000"/>
              </a:lnSpc>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5733DF7F-0B5C-40CE-A65F-779FA7EFBF1C}"/>
              </a:ext>
            </a:extLst>
          </p:cNvPr>
          <p:cNvSpPr>
            <a:spLocks noGrp="1"/>
          </p:cNvSpPr>
          <p:nvPr>
            <p:ph type="body" sz="half" idx="2"/>
          </p:nvPr>
        </p:nvSpPr>
        <p:spPr>
          <a:xfrm>
            <a:off x="1225621" y="2748406"/>
            <a:ext cx="3651180" cy="31126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4022248C-1826-4833-9592-383B5873AECA}"/>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6" name="Footer Placeholder 5">
            <a:extLst>
              <a:ext uri="{FF2B5EF4-FFF2-40B4-BE49-F238E27FC236}">
                <a16:creationId xmlns:a16="http://schemas.microsoft.com/office/drawing/2014/main" id="{E80219DC-2646-42AD-897A-EB765DCBE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F238D7-4EEA-475B-B1CA-C44B89BEA304}"/>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3092684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D65BE-C907-4660-A586-71C6A1D101EC}"/>
              </a:ext>
            </a:extLst>
          </p:cNvPr>
          <p:cNvSpPr>
            <a:spLocks noGrp="1"/>
          </p:cNvSpPr>
          <p:nvPr>
            <p:ph type="title"/>
          </p:nvPr>
        </p:nvSpPr>
        <p:spPr>
          <a:xfrm>
            <a:off x="1219200" y="1085481"/>
            <a:ext cx="3657600" cy="1657719"/>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A044C8A9-67DF-419C-B2FC-3A879CCEF393}"/>
              </a:ext>
            </a:extLst>
          </p:cNvPr>
          <p:cNvSpPr>
            <a:spLocks noGrp="1"/>
          </p:cNvSpPr>
          <p:nvPr>
            <p:ph type="pic" idx="1"/>
          </p:nvPr>
        </p:nvSpPr>
        <p:spPr>
          <a:xfrm>
            <a:off x="5676900" y="1061885"/>
            <a:ext cx="5331069" cy="477556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EDA94A1-3058-402A-9C3F-2F210D91D990}"/>
              </a:ext>
            </a:extLst>
          </p:cNvPr>
          <p:cNvSpPr>
            <a:spLocks noGrp="1"/>
          </p:cNvSpPr>
          <p:nvPr>
            <p:ph type="body" sz="half" idx="2"/>
          </p:nvPr>
        </p:nvSpPr>
        <p:spPr>
          <a:xfrm>
            <a:off x="1219200" y="2748406"/>
            <a:ext cx="3657600" cy="31126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BC3CA50-C8D8-4F83-B2F6-BCE825866405}"/>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6" name="Footer Placeholder 5">
            <a:extLst>
              <a:ext uri="{FF2B5EF4-FFF2-40B4-BE49-F238E27FC236}">
                <a16:creationId xmlns:a16="http://schemas.microsoft.com/office/drawing/2014/main" id="{057E5BE3-7B02-4281-BD90-C1FAAF63680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FE256D-ACD5-438F-BA6F-605E5260E2E6}"/>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2591420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AD0E6-AD36-493C-9DC3-5ACC2059EC93}"/>
              </a:ext>
            </a:extLst>
          </p:cNvPr>
          <p:cNvSpPr>
            <a:spLocks noGrp="1"/>
          </p:cNvSpPr>
          <p:nvPr>
            <p:ph type="title"/>
          </p:nvPr>
        </p:nvSpPr>
        <p:spPr>
          <a:xfrm>
            <a:off x="1638299" y="685800"/>
            <a:ext cx="8915402" cy="1371600"/>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10B8558-FA83-4F6C-A6D1-2DF9D3F74BD6}"/>
              </a:ext>
            </a:extLst>
          </p:cNvPr>
          <p:cNvSpPr>
            <a:spLocks noGrp="1"/>
          </p:cNvSpPr>
          <p:nvPr>
            <p:ph type="body" orient="vert" idx="1"/>
          </p:nvPr>
        </p:nvSpPr>
        <p:spPr>
          <a:xfrm>
            <a:off x="1638299" y="2057399"/>
            <a:ext cx="8915401" cy="41148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B6DE619-0CC6-4480-ABDE-277D36BDFCBB}"/>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5" name="Footer Placeholder 4">
            <a:extLst>
              <a:ext uri="{FF2B5EF4-FFF2-40B4-BE49-F238E27FC236}">
                <a16:creationId xmlns:a16="http://schemas.microsoft.com/office/drawing/2014/main" id="{140791E6-BE35-4ECA-8AD1-E8EC09B856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F94606-B928-42D6-85CC-9576F60E3B5C}"/>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53781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F18D8A-5002-491C-922A-E9624E2DBD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65882C6-2BE9-4E25-B8BB-A2346A2B0B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7BEFF9-B3BC-4C07-BF6C-2E3C91B54B78}"/>
              </a:ext>
            </a:extLst>
          </p:cNvPr>
          <p:cNvSpPr>
            <a:spLocks noGrp="1"/>
          </p:cNvSpPr>
          <p:nvPr>
            <p:ph type="dt" sz="half" idx="10"/>
          </p:nvPr>
        </p:nvSpPr>
        <p:spPr/>
        <p:txBody>
          <a:bodyPr/>
          <a:lstStyle/>
          <a:p>
            <a:fld id="{B6D41BCC-AD73-4203-A5A6-E62EB28B0FE6}" type="datetimeFigureOut">
              <a:rPr lang="en-US" smtClean="0"/>
              <a:t>9/30/2025</a:t>
            </a:fld>
            <a:endParaRPr lang="en-US"/>
          </a:p>
        </p:txBody>
      </p:sp>
      <p:sp>
        <p:nvSpPr>
          <p:cNvPr id="5" name="Footer Placeholder 4">
            <a:extLst>
              <a:ext uri="{FF2B5EF4-FFF2-40B4-BE49-F238E27FC236}">
                <a16:creationId xmlns:a16="http://schemas.microsoft.com/office/drawing/2014/main" id="{CE0F4CF6-CDF1-4AFD-8319-71FD4FED4F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1A026-57F4-47F7-B4F0-E0D48E01268E}"/>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820537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31A689-589E-4A73-9313-EF44F7E4E6BA}"/>
              </a:ext>
            </a:extLst>
          </p:cNvPr>
          <p:cNvSpPr>
            <a:spLocks noGrp="1"/>
          </p:cNvSpPr>
          <p:nvPr>
            <p:ph type="title"/>
          </p:nvPr>
        </p:nvSpPr>
        <p:spPr>
          <a:xfrm>
            <a:off x="1638299" y="685800"/>
            <a:ext cx="8915402" cy="13716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B2B11B8-9E77-4144-B9C1-FD164D9A11A6}"/>
              </a:ext>
            </a:extLst>
          </p:cNvPr>
          <p:cNvSpPr>
            <a:spLocks noGrp="1"/>
          </p:cNvSpPr>
          <p:nvPr>
            <p:ph type="body" idx="1"/>
          </p:nvPr>
        </p:nvSpPr>
        <p:spPr>
          <a:xfrm>
            <a:off x="1638300" y="2057400"/>
            <a:ext cx="8915402" cy="413725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D06E4CC-CF79-4C8D-9E5F-1BB517435A6F}"/>
              </a:ext>
            </a:extLst>
          </p:cNvPr>
          <p:cNvSpPr>
            <a:spLocks noGrp="1"/>
          </p:cNvSpPr>
          <p:nvPr>
            <p:ph type="dt" sz="half" idx="2"/>
          </p:nvPr>
        </p:nvSpPr>
        <p:spPr>
          <a:xfrm rot="5400000">
            <a:off x="-1001475" y="1517536"/>
            <a:ext cx="2801123" cy="365125"/>
          </a:xfrm>
          <a:prstGeom prst="rect">
            <a:avLst/>
          </a:prstGeom>
        </p:spPr>
        <p:txBody>
          <a:bodyPr vert="horz" lIns="91440" tIns="45720" rIns="91440" bIns="45720" rtlCol="0" anchor="ctr"/>
          <a:lstStyle>
            <a:lvl1pPr algn="l">
              <a:defRPr sz="800" cap="all" spc="100" baseline="0">
                <a:solidFill>
                  <a:schemeClr val="tx1"/>
                </a:solidFill>
              </a:defRPr>
            </a:lvl1pPr>
          </a:lstStyle>
          <a:p>
            <a:fld id="{B6D41BCC-AD73-4203-A5A6-E62EB28B0FE6}" type="datetimeFigureOut">
              <a:rPr lang="en-US" smtClean="0"/>
              <a:pPr/>
              <a:t>9/30/2025</a:t>
            </a:fld>
            <a:endParaRPr lang="en-US"/>
          </a:p>
        </p:txBody>
      </p:sp>
      <p:sp>
        <p:nvSpPr>
          <p:cNvPr id="5" name="Footer Placeholder 4">
            <a:extLst>
              <a:ext uri="{FF2B5EF4-FFF2-40B4-BE49-F238E27FC236}">
                <a16:creationId xmlns:a16="http://schemas.microsoft.com/office/drawing/2014/main" id="{E3D79449-05F6-4BC7-95DF-F04E1F161498}"/>
              </a:ext>
            </a:extLst>
          </p:cNvPr>
          <p:cNvSpPr>
            <a:spLocks noGrp="1"/>
          </p:cNvSpPr>
          <p:nvPr>
            <p:ph type="ftr" sz="quarter" idx="3"/>
          </p:nvPr>
        </p:nvSpPr>
        <p:spPr>
          <a:xfrm rot="5400000">
            <a:off x="10118764" y="4237870"/>
            <a:ext cx="3344053" cy="365125"/>
          </a:xfrm>
          <a:prstGeom prst="rect">
            <a:avLst/>
          </a:prstGeom>
        </p:spPr>
        <p:txBody>
          <a:bodyPr vert="horz" lIns="91440" tIns="45720" rIns="91440" bIns="45720" rtlCol="0" anchor="ctr"/>
          <a:lstStyle>
            <a:lvl1pPr algn="r">
              <a:defRPr sz="800" cap="all" spc="1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E9317FE5-2D1F-4ECC-9460-08145C3BB933}"/>
              </a:ext>
            </a:extLst>
          </p:cNvPr>
          <p:cNvSpPr>
            <a:spLocks noGrp="1"/>
          </p:cNvSpPr>
          <p:nvPr>
            <p:ph type="sldNum" sz="quarter" idx="4"/>
          </p:nvPr>
        </p:nvSpPr>
        <p:spPr>
          <a:xfrm>
            <a:off x="11228877" y="6319138"/>
            <a:ext cx="710647" cy="365125"/>
          </a:xfrm>
          <a:prstGeom prst="rect">
            <a:avLst/>
          </a:prstGeom>
        </p:spPr>
        <p:txBody>
          <a:bodyPr vert="horz" lIns="91440" tIns="45720" rIns="91440" bIns="45720" rtlCol="0" anchor="ctr"/>
          <a:lstStyle>
            <a:lvl1pPr algn="r">
              <a:defRPr sz="800" cap="all" spc="100" baseline="0">
                <a:solidFill>
                  <a:schemeClr val="tx1"/>
                </a:solidFill>
              </a:defRPr>
            </a:lvl1pPr>
          </a:lstStyle>
          <a:p>
            <a:fld id="{D637F8FC-4B86-4690-8888-22AB2F781BEF}" type="slidenum">
              <a:rPr lang="en-US" smtClean="0"/>
              <a:pPr/>
              <a:t>‹#›</a:t>
            </a:fld>
            <a:endParaRPr lang="en-US"/>
          </a:p>
        </p:txBody>
      </p:sp>
    </p:spTree>
    <p:extLst>
      <p:ext uri="{BB962C8B-B14F-4D97-AF65-F5344CB8AC3E}">
        <p14:creationId xmlns:p14="http://schemas.microsoft.com/office/powerpoint/2010/main" val="1573577451"/>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0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50292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344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FB7124-993E-4CF3-A0CA-A32DF6CC4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694F4EA-6586-4537-8435-1C89CECA2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5679400" cy="6857999"/>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213076" y="1607462"/>
            <a:ext cx="3663724" cy="2016553"/>
          </a:xfrm>
        </p:spPr>
        <p:txBody>
          <a:bodyPr anchor="b">
            <a:normAutofit/>
          </a:bodyPr>
          <a:lstStyle/>
          <a:p>
            <a:r>
              <a:rPr lang="en-US" sz="3200"/>
              <a:t>Foundation Stage Literacy</a:t>
            </a:r>
          </a:p>
        </p:txBody>
      </p:sp>
      <p:sp>
        <p:nvSpPr>
          <p:cNvPr id="3" name="Subtitle 2"/>
          <p:cNvSpPr>
            <a:spLocks noGrp="1"/>
          </p:cNvSpPr>
          <p:nvPr>
            <p:ph type="subTitle" idx="1"/>
          </p:nvPr>
        </p:nvSpPr>
        <p:spPr>
          <a:xfrm>
            <a:off x="1223929" y="3851839"/>
            <a:ext cx="3663724" cy="1192070"/>
          </a:xfrm>
        </p:spPr>
        <p:txBody>
          <a:bodyPr vert="horz" lIns="91440" tIns="45720" rIns="91440" bIns="45720" rtlCol="0" anchor="t">
            <a:noAutofit/>
          </a:bodyPr>
          <a:lstStyle/>
          <a:p>
            <a:r>
              <a:rPr lang="en-US" sz="3200" dirty="0"/>
              <a:t>Drawing Club</a:t>
            </a:r>
          </a:p>
        </p:txBody>
      </p:sp>
      <p:pic>
        <p:nvPicPr>
          <p:cNvPr id="4" name="Picture 3" descr="Logo">
            <a:extLst>
              <a:ext uri="{FF2B5EF4-FFF2-40B4-BE49-F238E27FC236}">
                <a16:creationId xmlns:a16="http://schemas.microsoft.com/office/drawing/2014/main" id="{DD4DB6F8-F0BB-1BEC-D849-656480635CE5}"/>
              </a:ext>
            </a:extLst>
          </p:cNvPr>
          <p:cNvPicPr>
            <a:picLocks noChangeAspect="1"/>
          </p:cNvPicPr>
          <p:nvPr/>
        </p:nvPicPr>
        <p:blipFill>
          <a:blip r:embed="rId2"/>
          <a:stretch>
            <a:fillRect/>
          </a:stretch>
        </p:blipFill>
        <p:spPr>
          <a:xfrm>
            <a:off x="6477000" y="972709"/>
            <a:ext cx="4912581" cy="4912581"/>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FB7124-993E-4CF3-A0CA-A32DF6CC4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694F4EA-6586-4537-8435-1C89CECA2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5679400" cy="6857999"/>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E66889-9B41-37EF-84C0-D9B2F40F7C7B}"/>
              </a:ext>
            </a:extLst>
          </p:cNvPr>
          <p:cNvSpPr>
            <a:spLocks noGrp="1"/>
          </p:cNvSpPr>
          <p:nvPr>
            <p:ph type="title"/>
          </p:nvPr>
        </p:nvSpPr>
        <p:spPr>
          <a:xfrm>
            <a:off x="1213076" y="1607462"/>
            <a:ext cx="3663724" cy="2016553"/>
          </a:xfrm>
        </p:spPr>
        <p:txBody>
          <a:bodyPr vert="horz" lIns="91440" tIns="45720" rIns="91440" bIns="45720" rtlCol="0" anchor="b">
            <a:normAutofit fontScale="90000"/>
          </a:bodyPr>
          <a:lstStyle/>
          <a:p>
            <a:r>
              <a:rPr lang="en-US" dirty="0"/>
              <a:t>Education done with children not to them – Greg Bottrill</a:t>
            </a:r>
          </a:p>
        </p:txBody>
      </p:sp>
      <p:pic>
        <p:nvPicPr>
          <p:cNvPr id="4" name="Content Placeholder 3" descr="A white circle with black text and yellow dots&#10;&#10;Description automatically generated">
            <a:extLst>
              <a:ext uri="{FF2B5EF4-FFF2-40B4-BE49-F238E27FC236}">
                <a16:creationId xmlns:a16="http://schemas.microsoft.com/office/drawing/2014/main" id="{F5B4FBE2-872D-03AE-C3C8-769DF6A8AA44}"/>
              </a:ext>
            </a:extLst>
          </p:cNvPr>
          <p:cNvPicPr>
            <a:picLocks noGrp="1" noChangeAspect="1"/>
          </p:cNvPicPr>
          <p:nvPr>
            <p:ph idx="1"/>
          </p:nvPr>
        </p:nvPicPr>
        <p:blipFill>
          <a:blip r:embed="rId3"/>
          <a:stretch>
            <a:fillRect/>
          </a:stretch>
        </p:blipFill>
        <p:spPr>
          <a:xfrm>
            <a:off x="6477000" y="972709"/>
            <a:ext cx="4912581" cy="4912581"/>
          </a:xfrm>
          <a:prstGeom prst="rect">
            <a:avLst/>
          </a:prstGeom>
        </p:spPr>
      </p:pic>
    </p:spTree>
    <p:extLst>
      <p:ext uri="{BB962C8B-B14F-4D97-AF65-F5344CB8AC3E}">
        <p14:creationId xmlns:p14="http://schemas.microsoft.com/office/powerpoint/2010/main" val="2865909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0788713-47AB-476F-935B-5FD2B5365B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F914DDC-D2A9-4C86-B057-CDBB8F1742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4" y="1"/>
            <a:ext cx="12201352" cy="685799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39C7114-BEDD-41AE-8645-0502136A6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40640" y="2057400"/>
            <a:ext cx="10556038" cy="480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00216D-245E-F82D-32CC-093020460C6D}"/>
              </a:ext>
            </a:extLst>
          </p:cNvPr>
          <p:cNvSpPr>
            <a:spLocks noGrp="1"/>
          </p:cNvSpPr>
          <p:nvPr>
            <p:ph type="title"/>
          </p:nvPr>
        </p:nvSpPr>
        <p:spPr>
          <a:xfrm>
            <a:off x="1638300" y="488618"/>
            <a:ext cx="9753599" cy="1075123"/>
          </a:xfrm>
        </p:spPr>
        <p:txBody>
          <a:bodyPr>
            <a:normAutofit/>
          </a:bodyPr>
          <a:lstStyle/>
          <a:p>
            <a:r>
              <a:rPr lang="en-US" dirty="0"/>
              <a:t>It sounds like fun -  that’s because it is!</a:t>
            </a:r>
          </a:p>
        </p:txBody>
      </p:sp>
      <p:sp>
        <p:nvSpPr>
          <p:cNvPr id="3" name="Content Placeholder 2">
            <a:extLst>
              <a:ext uri="{FF2B5EF4-FFF2-40B4-BE49-F238E27FC236}">
                <a16:creationId xmlns:a16="http://schemas.microsoft.com/office/drawing/2014/main" id="{A4E7BE02-A8F6-A44C-B62B-CEF33297341C}"/>
              </a:ext>
            </a:extLst>
          </p:cNvPr>
          <p:cNvSpPr>
            <a:spLocks noGrp="1"/>
          </p:cNvSpPr>
          <p:nvPr>
            <p:ph idx="1"/>
          </p:nvPr>
        </p:nvSpPr>
        <p:spPr>
          <a:xfrm>
            <a:off x="2440738" y="2743199"/>
            <a:ext cx="3635446" cy="3533503"/>
          </a:xfrm>
        </p:spPr>
        <p:txBody>
          <a:bodyPr vert="horz" lIns="91440" tIns="45720" rIns="91440" bIns="45720" rtlCol="0" anchor="t">
            <a:normAutofit/>
          </a:bodyPr>
          <a:lstStyle/>
          <a:p>
            <a:r>
              <a:rPr lang="en-US" dirty="0"/>
              <a:t>Drawing club is meant to sound like fun, it is meant to inspire and excite children to mark make and write. </a:t>
            </a:r>
          </a:p>
          <a:p>
            <a:r>
              <a:rPr lang="en-US" dirty="0"/>
              <a:t>It meets the ability of your child, extending their learning at a point that builds their confidence.</a:t>
            </a:r>
          </a:p>
        </p:txBody>
      </p:sp>
      <p:pic>
        <p:nvPicPr>
          <p:cNvPr id="5" name="Picture 4" descr="chicken little book read aloud - Of Moment Weblog Art Gallery">
            <a:extLst>
              <a:ext uri="{FF2B5EF4-FFF2-40B4-BE49-F238E27FC236}">
                <a16:creationId xmlns:a16="http://schemas.microsoft.com/office/drawing/2014/main" id="{1ECC1BD4-8137-BDE9-398B-7F112F2B3048}"/>
              </a:ext>
            </a:extLst>
          </p:cNvPr>
          <p:cNvPicPr>
            <a:picLocks noChangeAspect="1"/>
          </p:cNvPicPr>
          <p:nvPr/>
        </p:nvPicPr>
        <p:blipFill>
          <a:blip r:embed="rId3"/>
          <a:srcRect r="3399" b="-6"/>
          <a:stretch/>
        </p:blipFill>
        <p:spPr>
          <a:xfrm>
            <a:off x="9814825" y="2107531"/>
            <a:ext cx="2055659" cy="2432155"/>
          </a:xfrm>
          <a:prstGeom prst="rect">
            <a:avLst/>
          </a:prstGeom>
        </p:spPr>
      </p:pic>
      <p:pic>
        <p:nvPicPr>
          <p:cNvPr id="6" name="Picture 5" descr="The Jetsons live-action reboot gets greenlight from ABC">
            <a:extLst>
              <a:ext uri="{FF2B5EF4-FFF2-40B4-BE49-F238E27FC236}">
                <a16:creationId xmlns:a16="http://schemas.microsoft.com/office/drawing/2014/main" id="{7814EE9B-1C2A-0A95-5672-3B3A1DECB6D3}"/>
              </a:ext>
            </a:extLst>
          </p:cNvPr>
          <p:cNvPicPr>
            <a:picLocks noChangeAspect="1"/>
          </p:cNvPicPr>
          <p:nvPr/>
        </p:nvPicPr>
        <p:blipFill>
          <a:blip r:embed="rId4"/>
          <a:srcRect l="31561" t="-110" r="-317" b="647"/>
          <a:stretch/>
        </p:blipFill>
        <p:spPr>
          <a:xfrm>
            <a:off x="9814113" y="4509130"/>
            <a:ext cx="2062919" cy="2337833"/>
          </a:xfrm>
          <a:prstGeom prst="rect">
            <a:avLst/>
          </a:prstGeom>
        </p:spPr>
      </p:pic>
      <p:pic>
        <p:nvPicPr>
          <p:cNvPr id="4" name="Picture 3" descr="Road Runner Wallpapers - Wallpaper Cave">
            <a:extLst>
              <a:ext uri="{FF2B5EF4-FFF2-40B4-BE49-F238E27FC236}">
                <a16:creationId xmlns:a16="http://schemas.microsoft.com/office/drawing/2014/main" id="{2FF00F89-5651-FCFD-B343-B85AFFD8DEA6}"/>
              </a:ext>
            </a:extLst>
          </p:cNvPr>
          <p:cNvPicPr>
            <a:picLocks noChangeAspect="1"/>
          </p:cNvPicPr>
          <p:nvPr/>
        </p:nvPicPr>
        <p:blipFill>
          <a:blip r:embed="rId5"/>
          <a:srcRect l="291" r="-2332" b="-653"/>
          <a:stretch/>
        </p:blipFill>
        <p:spPr>
          <a:xfrm>
            <a:off x="6744718" y="2107528"/>
            <a:ext cx="3068629" cy="2398636"/>
          </a:xfrm>
          <a:prstGeom prst="rect">
            <a:avLst/>
          </a:prstGeom>
        </p:spPr>
      </p:pic>
      <p:pic>
        <p:nvPicPr>
          <p:cNvPr id="7" name="Picture 6" descr="The Tiger Who Came to Tea - Theatre Royal Plymouth">
            <a:extLst>
              <a:ext uri="{FF2B5EF4-FFF2-40B4-BE49-F238E27FC236}">
                <a16:creationId xmlns:a16="http://schemas.microsoft.com/office/drawing/2014/main" id="{936D3A2F-C48A-3C48-ED34-68B62D6E345A}"/>
              </a:ext>
            </a:extLst>
          </p:cNvPr>
          <p:cNvPicPr>
            <a:picLocks noChangeAspect="1"/>
          </p:cNvPicPr>
          <p:nvPr/>
        </p:nvPicPr>
        <p:blipFill>
          <a:blip r:embed="rId6"/>
          <a:srcRect l="2680" t="73" r="3385" b="420"/>
          <a:stretch/>
        </p:blipFill>
        <p:spPr>
          <a:xfrm>
            <a:off x="6263454" y="4620683"/>
            <a:ext cx="3389400" cy="2040247"/>
          </a:xfrm>
          <a:prstGeom prst="rect">
            <a:avLst/>
          </a:prstGeom>
        </p:spPr>
      </p:pic>
    </p:spTree>
    <p:extLst>
      <p:ext uri="{BB962C8B-B14F-4D97-AF65-F5344CB8AC3E}">
        <p14:creationId xmlns:p14="http://schemas.microsoft.com/office/powerpoint/2010/main" val="2455564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4A03B-FC31-B687-349B-3621728CA7CE}"/>
              </a:ext>
            </a:extLst>
          </p:cNvPr>
          <p:cNvSpPr>
            <a:spLocks noGrp="1"/>
          </p:cNvSpPr>
          <p:nvPr>
            <p:ph type="title"/>
          </p:nvPr>
        </p:nvSpPr>
        <p:spPr/>
        <p:txBody>
          <a:bodyPr/>
          <a:lstStyle/>
          <a:p>
            <a:r>
              <a:rPr lang="en-US" dirty="0"/>
              <a:t>What a typical Drawing club session looks like</a:t>
            </a:r>
          </a:p>
        </p:txBody>
      </p:sp>
      <p:sp>
        <p:nvSpPr>
          <p:cNvPr id="3" name="Content Placeholder 2">
            <a:extLst>
              <a:ext uri="{FF2B5EF4-FFF2-40B4-BE49-F238E27FC236}">
                <a16:creationId xmlns:a16="http://schemas.microsoft.com/office/drawing/2014/main" id="{15CA4792-9F95-2B39-E93C-43C45F42C9C6}"/>
              </a:ext>
            </a:extLst>
          </p:cNvPr>
          <p:cNvSpPr>
            <a:spLocks noGrp="1"/>
          </p:cNvSpPr>
          <p:nvPr>
            <p:ph idx="1"/>
          </p:nvPr>
        </p:nvSpPr>
        <p:spPr/>
        <p:txBody>
          <a:bodyPr vert="horz" lIns="91440" tIns="45720" rIns="91440" bIns="45720" rtlCol="0" anchor="t">
            <a:normAutofit/>
          </a:bodyPr>
          <a:lstStyle/>
          <a:p>
            <a:r>
              <a:rPr lang="en-US" dirty="0"/>
              <a:t>Whole class teaching with vocabulary and modelling.</a:t>
            </a:r>
          </a:p>
          <a:p>
            <a:r>
              <a:rPr lang="en-US" dirty="0"/>
              <a:t>Children are </a:t>
            </a:r>
            <a:r>
              <a:rPr lang="en-US" b="1" dirty="0"/>
              <a:t>invited</a:t>
            </a:r>
            <a:r>
              <a:rPr lang="en-US" dirty="0"/>
              <a:t> to join Drawing club 3 days a week in small groups, there is a clear objective to each drawing.</a:t>
            </a:r>
          </a:p>
          <a:p>
            <a:r>
              <a:rPr lang="en-US" dirty="0"/>
              <a:t>Children will have a number square and sound mat available to them at all times whilst drawing.</a:t>
            </a:r>
          </a:p>
          <a:p>
            <a:r>
              <a:rPr lang="en-US" dirty="0"/>
              <a:t>Any writing and numbers are </a:t>
            </a:r>
            <a:r>
              <a:rPr lang="en-US" err="1"/>
              <a:t>refered</a:t>
            </a:r>
            <a:r>
              <a:rPr lang="en-US" dirty="0"/>
              <a:t> to as </a:t>
            </a:r>
            <a:r>
              <a:rPr lang="en-US" b="1" dirty="0"/>
              <a:t>'code'. </a:t>
            </a:r>
            <a:r>
              <a:rPr lang="en-US" dirty="0"/>
              <a:t>The idea is that the code can affect their drawing and create magic. This helps to build children's imagination and storytelling as well as making their marks purposeful. </a:t>
            </a:r>
          </a:p>
          <a:p>
            <a:pPr marL="777240" lvl="3" indent="0" algn="ctr">
              <a:buNone/>
            </a:pPr>
            <a:endParaRPr lang="en-US" sz="2000" b="1" dirty="0"/>
          </a:p>
          <a:p>
            <a:endParaRPr lang="en-US" dirty="0"/>
          </a:p>
          <a:p>
            <a:endParaRPr lang="en-US" dirty="0"/>
          </a:p>
        </p:txBody>
      </p:sp>
    </p:spTree>
    <p:extLst>
      <p:ext uri="{BB962C8B-B14F-4D97-AF65-F5344CB8AC3E}">
        <p14:creationId xmlns:p14="http://schemas.microsoft.com/office/powerpoint/2010/main" val="1732129687"/>
      </p:ext>
    </p:extLst>
  </p:cSld>
  <p:clrMapOvr>
    <a:masterClrMapping/>
  </p:clrMapOvr>
</p:sld>
</file>

<file path=ppt/theme/theme1.xml><?xml version="1.0" encoding="utf-8"?>
<a:theme xmlns:a="http://schemas.openxmlformats.org/drawingml/2006/main" name="EncaseVTI">
  <a:themeElements>
    <a:clrScheme name="Encase">
      <a:dk1>
        <a:sysClr val="windowText" lastClr="000000"/>
      </a:dk1>
      <a:lt1>
        <a:sysClr val="window" lastClr="FFFFFF"/>
      </a:lt1>
      <a:dk2>
        <a:srgbClr val="1E2121"/>
      </a:dk2>
      <a:lt2>
        <a:srgbClr val="EFECEB"/>
      </a:lt2>
      <a:accent1>
        <a:srgbClr val="717059"/>
      </a:accent1>
      <a:accent2>
        <a:srgbClr val="B9A17E"/>
      </a:accent2>
      <a:accent3>
        <a:srgbClr val="766752"/>
      </a:accent3>
      <a:accent4>
        <a:srgbClr val="A28578"/>
      </a:accent4>
      <a:accent5>
        <a:srgbClr val="6E736D"/>
      </a:accent5>
      <a:accent6>
        <a:srgbClr val="BE8366"/>
      </a:accent6>
      <a:hlink>
        <a:srgbClr val="B5714F"/>
      </a:hlink>
      <a:folHlink>
        <a:srgbClr val="7B6B4C"/>
      </a:folHlink>
    </a:clrScheme>
    <a:fontScheme name="Avenir">
      <a:majorFont>
        <a:latin typeface="Avenir Next LT Pro"/>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ncaseVTI" id="{C293990F-FDB3-4ED3-8175-FB79CE5A2A12}" vid="{A5662C19-271F-459F-B4ED-861A9823764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DBE9604C5554D4EAD786B14F047AF12" ma:contentTypeVersion="19" ma:contentTypeDescription="Create a new document." ma:contentTypeScope="" ma:versionID="c190e749b5cfca80ed607093c4c90951">
  <xsd:schema xmlns:xsd="http://www.w3.org/2001/XMLSchema" xmlns:xs="http://www.w3.org/2001/XMLSchema" xmlns:p="http://schemas.microsoft.com/office/2006/metadata/properties" xmlns:ns2="79506926-9a21-4e30-a61d-a9cdb9bc2cd6" xmlns:ns3="4781e0c1-0c59-4d5e-90c3-a125a83b1ea7" targetNamespace="http://schemas.microsoft.com/office/2006/metadata/properties" ma:root="true" ma:fieldsID="3ffcfc9620caa1b7bdddbcc211c548f4" ns2:_="" ns3:_="">
    <xsd:import namespace="79506926-9a21-4e30-a61d-a9cdb9bc2cd6"/>
    <xsd:import namespace="4781e0c1-0c59-4d5e-90c3-a125a83b1ea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506926-9a21-4e30-a61d-a9cdb9bc2c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a31c3ba-2498-4fed-8534-331eeeb0005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81e0c1-0c59-4d5e-90c3-a125a83b1ea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897dc50-a602-49a1-9ec2-55be83080fdf}" ma:internalName="TaxCatchAll" ma:showField="CatchAllData" ma:web="4781e0c1-0c59-4d5e-90c3-a125a83b1ea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9506926-9a21-4e30-a61d-a9cdb9bc2cd6">
      <Terms xmlns="http://schemas.microsoft.com/office/infopath/2007/PartnerControls"/>
    </lcf76f155ced4ddcb4097134ff3c332f>
    <TaxCatchAll xmlns="4781e0c1-0c59-4d5e-90c3-a125a83b1ea7" xsi:nil="true"/>
  </documentManagement>
</p:properties>
</file>

<file path=customXml/itemProps1.xml><?xml version="1.0" encoding="utf-8"?>
<ds:datastoreItem xmlns:ds="http://schemas.openxmlformats.org/officeDocument/2006/customXml" ds:itemID="{AF1BFE4C-591E-45F9-A1C4-EB5485D87E9A}">
  <ds:schemaRefs>
    <ds:schemaRef ds:uri="http://schemas.microsoft.com/sharepoint/v3/contenttype/forms"/>
  </ds:schemaRefs>
</ds:datastoreItem>
</file>

<file path=customXml/itemProps2.xml><?xml version="1.0" encoding="utf-8"?>
<ds:datastoreItem xmlns:ds="http://schemas.openxmlformats.org/officeDocument/2006/customXml" ds:itemID="{D63EA264-6F18-419D-B016-30D7BFE152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9506926-9a21-4e30-a61d-a9cdb9bc2cd6"/>
    <ds:schemaRef ds:uri="4781e0c1-0c59-4d5e-90c3-a125a83b1e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FE2F690-CE07-4D7A-A14E-A0A48E72FBE7}">
  <ds:schemaRefs>
    <ds:schemaRef ds:uri="http://schemas.microsoft.com/office/2006/metadata/properties"/>
    <ds:schemaRef ds:uri="http://schemas.microsoft.com/office/infopath/2007/PartnerControls"/>
    <ds:schemaRef ds:uri="79506926-9a21-4e30-a61d-a9cdb9bc2cd6"/>
    <ds:schemaRef ds:uri="4781e0c1-0c59-4d5e-90c3-a125a83b1ea7"/>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4</Slides>
  <Notes>3</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EncaseVTI</vt:lpstr>
      <vt:lpstr>Foundation Stage Literacy</vt:lpstr>
      <vt:lpstr>Education done with children not to them – Greg Bottrill</vt:lpstr>
      <vt:lpstr>It sounds like fun -  that’s because it is!</vt:lpstr>
      <vt:lpstr>What a typical Drawing club session looks like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213</cp:revision>
  <dcterms:created xsi:type="dcterms:W3CDTF">2024-10-01T10:49:35Z</dcterms:created>
  <dcterms:modified xsi:type="dcterms:W3CDTF">2025-09-30T11:54:49Z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0x010100BDBE9604C5554D4EAD786B14F047AF12</vt:lpwstr>
  </property>
  <property fmtid="{D5CDD505-2E9C-101B-9397-08002B2CF9AE}" pid="3" name="MediaServiceImageTags">
    <vt:lpwstr/>
  </property>
</Properties>
</file>