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7" r:id="rId5"/>
  </p:sldIdLst>
  <p:sldSz cx="8999538" cy="119999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4DE"/>
    <a:srgbClr val="CCFFCC"/>
    <a:srgbClr val="EFF3A7"/>
    <a:srgbClr val="4C565C"/>
    <a:srgbClr val="956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BB6C6-4F61-4346-8E23-A8C9334D2458}" v="1" dt="2023-08-31T12:55:20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>
        <p:scale>
          <a:sx n="150" d="100"/>
          <a:sy n="150" d="100"/>
        </p:scale>
        <p:origin x="120" y="-4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Bowditch" userId="2b730cdc-dedf-4a82-827e-68a0f19b55f4" providerId="ADAL" clId="{6D8BB6C6-4F61-4346-8E23-A8C9334D2458}"/>
    <pc:docChg chg="undo custSel modSld">
      <pc:chgData name="Sharon Bowditch" userId="2b730cdc-dedf-4a82-827e-68a0f19b55f4" providerId="ADAL" clId="{6D8BB6C6-4F61-4346-8E23-A8C9334D2458}" dt="2023-08-31T12:57:36.271" v="84" actId="20577"/>
      <pc:docMkLst>
        <pc:docMk/>
      </pc:docMkLst>
      <pc:sldChg chg="modSp mod">
        <pc:chgData name="Sharon Bowditch" userId="2b730cdc-dedf-4a82-827e-68a0f19b55f4" providerId="ADAL" clId="{6D8BB6C6-4F61-4346-8E23-A8C9334D2458}" dt="2023-08-31T12:57:36.271" v="84" actId="20577"/>
        <pc:sldMkLst>
          <pc:docMk/>
          <pc:sldMk cId="1160226410" sldId="257"/>
        </pc:sldMkLst>
        <pc:spChg chg="mod">
          <ac:chgData name="Sharon Bowditch" userId="2b730cdc-dedf-4a82-827e-68a0f19b55f4" providerId="ADAL" clId="{6D8BB6C6-4F61-4346-8E23-A8C9334D2458}" dt="2023-08-25T17:06:26.855" v="73" actId="20577"/>
          <ac:spMkLst>
            <pc:docMk/>
            <pc:sldMk cId="1160226410" sldId="257"/>
            <ac:spMk id="7" creationId="{B340FE44-DA4C-4FB2-90B2-B7FDAB33D60A}"/>
          </ac:spMkLst>
        </pc:spChg>
        <pc:spChg chg="mod">
          <ac:chgData name="Sharon Bowditch" userId="2b730cdc-dedf-4a82-827e-68a0f19b55f4" providerId="ADAL" clId="{6D8BB6C6-4F61-4346-8E23-A8C9334D2458}" dt="2023-08-25T16:52:06.831" v="2" actId="20577"/>
          <ac:spMkLst>
            <pc:docMk/>
            <pc:sldMk cId="1160226410" sldId="257"/>
            <ac:spMk id="12" creationId="{1282F6FC-DCFA-4A68-B41A-214C5D09849B}"/>
          </ac:spMkLst>
        </pc:spChg>
        <pc:spChg chg="mod">
          <ac:chgData name="Sharon Bowditch" userId="2b730cdc-dedf-4a82-827e-68a0f19b55f4" providerId="ADAL" clId="{6D8BB6C6-4F61-4346-8E23-A8C9334D2458}" dt="2023-08-25T17:04:14.046" v="37" actId="255"/>
          <ac:spMkLst>
            <pc:docMk/>
            <pc:sldMk cId="1160226410" sldId="257"/>
            <ac:spMk id="13" creationId="{8DCC153C-C824-4D17-8DA1-84CFCCFF413A}"/>
          </ac:spMkLst>
        </pc:spChg>
        <pc:spChg chg="mod">
          <ac:chgData name="Sharon Bowditch" userId="2b730cdc-dedf-4a82-827e-68a0f19b55f4" providerId="ADAL" clId="{6D8BB6C6-4F61-4346-8E23-A8C9334D2458}" dt="2023-08-25T16:59:08.783" v="22" actId="20577"/>
          <ac:spMkLst>
            <pc:docMk/>
            <pc:sldMk cId="1160226410" sldId="257"/>
            <ac:spMk id="20" creationId="{1ED145D3-F2B9-4835-B684-99A0ADA1B5BC}"/>
          </ac:spMkLst>
        </pc:spChg>
        <pc:spChg chg="mod">
          <ac:chgData name="Sharon Bowditch" userId="2b730cdc-dedf-4a82-827e-68a0f19b55f4" providerId="ADAL" clId="{6D8BB6C6-4F61-4346-8E23-A8C9334D2458}" dt="2023-08-31T12:57:36.271" v="84" actId="20577"/>
          <ac:spMkLst>
            <pc:docMk/>
            <pc:sldMk cId="1160226410" sldId="257"/>
            <ac:spMk id="21" creationId="{5570B003-08A0-4BCA-8CBC-DD74C5EDB2CA}"/>
          </ac:spMkLst>
        </pc:spChg>
        <pc:spChg chg="mod">
          <ac:chgData name="Sharon Bowditch" userId="2b730cdc-dedf-4a82-827e-68a0f19b55f4" providerId="ADAL" clId="{6D8BB6C6-4F61-4346-8E23-A8C9334D2458}" dt="2023-08-25T17:05:59.374" v="51" actId="20577"/>
          <ac:spMkLst>
            <pc:docMk/>
            <pc:sldMk cId="1160226410" sldId="257"/>
            <ac:spMk id="22" creationId="{3A78DD9B-86E6-4699-AFBC-04C4BB0051A3}"/>
          </ac:spMkLst>
        </pc:spChg>
        <pc:spChg chg="mod">
          <ac:chgData name="Sharon Bowditch" userId="2b730cdc-dedf-4a82-827e-68a0f19b55f4" providerId="ADAL" clId="{6D8BB6C6-4F61-4346-8E23-A8C9334D2458}" dt="2023-08-31T12:56:57.969" v="79" actId="20577"/>
          <ac:spMkLst>
            <pc:docMk/>
            <pc:sldMk cId="1160226410" sldId="257"/>
            <ac:spMk id="30" creationId="{78543A8E-3677-4DD8-82D0-D230081FF3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9538" cy="11999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478" y="1348139"/>
            <a:ext cx="7958966" cy="5866624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874" spc="-118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725" y="7346244"/>
            <a:ext cx="6811807" cy="2879979"/>
          </a:xfrm>
        </p:spPr>
        <p:txBody>
          <a:bodyPr>
            <a:normAutofit/>
          </a:bodyPr>
          <a:lstStyle>
            <a:lvl1pPr marL="0" indent="0" algn="l">
              <a:buNone/>
              <a:defRPr sz="2756">
                <a:solidFill>
                  <a:schemeClr val="bg1"/>
                </a:solidFill>
                <a:latin typeface="+mj-lt"/>
              </a:defRPr>
            </a:lvl1pPr>
            <a:lvl2pPr marL="449976" indent="0" algn="ctr">
              <a:buNone/>
              <a:defRPr sz="2756"/>
            </a:lvl2pPr>
            <a:lvl3pPr marL="899952" indent="0" algn="ctr">
              <a:buNone/>
              <a:defRPr sz="2362"/>
            </a:lvl3pPr>
            <a:lvl4pPr marL="1349929" indent="0" algn="ctr">
              <a:buNone/>
              <a:defRPr sz="1968"/>
            </a:lvl4pPr>
            <a:lvl5pPr marL="1799905" indent="0" algn="ctr">
              <a:buNone/>
              <a:defRPr sz="1968"/>
            </a:lvl5pPr>
            <a:lvl6pPr marL="2249881" indent="0" algn="ctr">
              <a:buNone/>
              <a:defRPr sz="1968"/>
            </a:lvl6pPr>
            <a:lvl7pPr marL="2699857" indent="0" algn="ctr">
              <a:buNone/>
              <a:defRPr sz="1968"/>
            </a:lvl7pPr>
            <a:lvl8pPr marL="3149834" indent="0" algn="ctr">
              <a:buNone/>
              <a:defRPr sz="1968"/>
            </a:lvl8pPr>
            <a:lvl9pPr marL="3599810" indent="0" algn="ctr">
              <a:buNone/>
              <a:defRPr sz="196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3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4357" y="1216658"/>
            <a:ext cx="1940525" cy="8399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503" y="1249994"/>
            <a:ext cx="5709082" cy="94499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0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4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477" y="1342806"/>
            <a:ext cx="7957841" cy="587195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874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725" y="7326762"/>
            <a:ext cx="6810400" cy="2879979"/>
          </a:xfrm>
        </p:spPr>
        <p:txBody>
          <a:bodyPr anchor="t">
            <a:normAutofit/>
          </a:bodyPr>
          <a:lstStyle>
            <a:lvl1pPr marL="0" indent="0">
              <a:buNone/>
              <a:defRPr sz="2756">
                <a:solidFill>
                  <a:schemeClr val="tx1"/>
                </a:solidFill>
                <a:latin typeface="+mj-lt"/>
              </a:defRPr>
            </a:lvl1pPr>
            <a:lvl2pPr marL="449976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0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474" y="3487975"/>
            <a:ext cx="3746058" cy="6591952"/>
          </a:xfrm>
        </p:spPr>
        <p:txBody>
          <a:bodyPr/>
          <a:lstStyle>
            <a:lvl1pPr>
              <a:defRPr sz="2165"/>
            </a:lvl1pPr>
            <a:lvl2pPr>
              <a:defRPr sz="1870"/>
            </a:lvl2pPr>
            <a:lvl3pPr>
              <a:defRPr sz="1673"/>
            </a:lvl3pPr>
            <a:lvl4pPr>
              <a:defRPr sz="1476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72" y="3487975"/>
            <a:ext cx="3746058" cy="6591952"/>
          </a:xfrm>
        </p:spPr>
        <p:txBody>
          <a:bodyPr/>
          <a:lstStyle>
            <a:lvl1pPr>
              <a:defRPr sz="2165"/>
            </a:lvl1pPr>
            <a:lvl2pPr>
              <a:defRPr sz="1870"/>
            </a:lvl2pPr>
            <a:lvl3pPr>
              <a:defRPr sz="1673"/>
            </a:lvl3pPr>
            <a:lvl4pPr>
              <a:defRPr sz="1476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474" y="3555530"/>
            <a:ext cx="3746058" cy="1265783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968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474" y="4787630"/>
            <a:ext cx="3746058" cy="5599959"/>
          </a:xfrm>
        </p:spPr>
        <p:txBody>
          <a:bodyPr/>
          <a:lstStyle>
            <a:lvl1pPr>
              <a:defRPr sz="2067"/>
            </a:lvl1pPr>
            <a:lvl2pPr>
              <a:defRPr sz="1772"/>
            </a:lvl2pPr>
            <a:lvl3pPr>
              <a:defRPr sz="1575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009" y="3551974"/>
            <a:ext cx="3746058" cy="126399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968" b="0" cap="all" baseline="0">
                <a:latin typeface="+mj-lt"/>
              </a:defRPr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009" y="4783966"/>
            <a:ext cx="3746058" cy="5599959"/>
          </a:xfrm>
        </p:spPr>
        <p:txBody>
          <a:bodyPr/>
          <a:lstStyle>
            <a:lvl1pPr>
              <a:defRPr sz="2067"/>
            </a:lvl1pPr>
            <a:lvl2pPr>
              <a:defRPr sz="1772"/>
            </a:lvl2pPr>
            <a:lvl3pPr>
              <a:defRPr sz="1575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9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4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5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24711" y="0"/>
            <a:ext cx="3374827" cy="11999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8164" y="948868"/>
            <a:ext cx="2497372" cy="335997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543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71" y="1333324"/>
            <a:ext cx="4499769" cy="7999942"/>
          </a:xfrm>
        </p:spPr>
        <p:txBody>
          <a:bodyPr/>
          <a:lstStyle>
            <a:lvl1pPr>
              <a:defRPr sz="2165"/>
            </a:lvl1pPr>
            <a:lvl2pPr>
              <a:defRPr sz="1870"/>
            </a:lvl2pPr>
            <a:lvl3pPr>
              <a:defRPr sz="1673"/>
            </a:lvl3pPr>
            <a:lvl4pPr>
              <a:defRPr sz="1476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8926" y="4395092"/>
            <a:ext cx="2508621" cy="5471504"/>
          </a:xfrm>
        </p:spPr>
        <p:txBody>
          <a:bodyPr>
            <a:normAutofit/>
          </a:bodyPr>
          <a:lstStyle>
            <a:lvl1pPr marL="0" marR="0" indent="0" algn="l" defTabSz="899952" rtl="0" eaLnBrk="1" fontAlgn="auto" latinLnBrk="0" hangingPunct="1">
              <a:lnSpc>
                <a:spcPct val="100000"/>
              </a:lnSpc>
              <a:spcBef>
                <a:spcPts val="118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76">
                <a:solidFill>
                  <a:srgbClr val="404040"/>
                </a:solidFill>
              </a:defRPr>
            </a:lvl1pPr>
            <a:lvl2pPr marL="449976" indent="0">
              <a:buNone/>
              <a:defRPr sz="1181"/>
            </a:lvl2pPr>
            <a:lvl3pPr marL="899952" indent="0">
              <a:buNone/>
              <a:defRPr sz="984"/>
            </a:lvl3pPr>
            <a:lvl4pPr marL="1349929" indent="0">
              <a:buNone/>
              <a:defRPr sz="886"/>
            </a:lvl4pPr>
            <a:lvl5pPr marL="1799905" indent="0">
              <a:buNone/>
              <a:defRPr sz="886"/>
            </a:lvl5pPr>
            <a:lvl6pPr marL="2249881" indent="0">
              <a:buNone/>
              <a:defRPr sz="886"/>
            </a:lvl6pPr>
            <a:lvl7pPr marL="2699857" indent="0">
              <a:buNone/>
              <a:defRPr sz="886"/>
            </a:lvl7pPr>
            <a:lvl8pPr marL="3149834" indent="0">
              <a:buNone/>
              <a:defRPr sz="886"/>
            </a:lvl8pPr>
            <a:lvl9pPr marL="3599810" indent="0">
              <a:buNone/>
              <a:defRPr sz="886"/>
            </a:lvl9pPr>
          </a:lstStyle>
          <a:p>
            <a:pPr marL="0" marR="0" lvl="0" indent="0" algn="l" defTabSz="899952" rtl="0" eaLnBrk="1" fontAlgn="auto" latinLnBrk="0" hangingPunct="1">
              <a:lnSpc>
                <a:spcPct val="100000"/>
              </a:lnSpc>
              <a:spcBef>
                <a:spcPts val="137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8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26" y="9481416"/>
            <a:ext cx="7957841" cy="107310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756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999538" cy="932793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787"/>
              </a:spcBef>
              <a:buNone/>
              <a:defRPr sz="3149">
                <a:solidFill>
                  <a:srgbClr val="4D4D4D"/>
                </a:solidFill>
              </a:defRPr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474" y="10340668"/>
            <a:ext cx="6812650" cy="93332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181"/>
              </a:spcBef>
              <a:buNone/>
              <a:defRPr sz="1378">
                <a:solidFill>
                  <a:srgbClr val="262626"/>
                </a:solidFill>
              </a:defRPr>
            </a:lvl1pPr>
            <a:lvl2pPr marL="449976" indent="0">
              <a:buNone/>
              <a:defRPr sz="1181"/>
            </a:lvl2pPr>
            <a:lvl3pPr marL="899952" indent="0">
              <a:buNone/>
              <a:defRPr sz="984"/>
            </a:lvl3pPr>
            <a:lvl4pPr marL="1349929" indent="0">
              <a:buNone/>
              <a:defRPr sz="886"/>
            </a:lvl4pPr>
            <a:lvl5pPr marL="1799905" indent="0">
              <a:buNone/>
              <a:defRPr sz="886"/>
            </a:lvl5pPr>
            <a:lvl6pPr marL="2249881" indent="0">
              <a:buNone/>
              <a:defRPr sz="886"/>
            </a:lvl6pPr>
            <a:lvl7pPr marL="2699857" indent="0">
              <a:buNone/>
              <a:defRPr sz="886"/>
            </a:lvl7pPr>
            <a:lvl8pPr marL="3149834" indent="0">
              <a:buNone/>
              <a:defRPr sz="886"/>
            </a:lvl8pPr>
            <a:lvl9pPr marL="3599810" indent="0">
              <a:buNone/>
              <a:defRPr sz="8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9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132" y="874067"/>
            <a:ext cx="7951935" cy="2901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93" y="3487977"/>
            <a:ext cx="7937874" cy="658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6224" y="11220298"/>
            <a:ext cx="3037344" cy="39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5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F4AF9537-7404-48CF-AEC1-F11115EF504C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224" y="11469203"/>
            <a:ext cx="3712309" cy="39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5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7852" y="10200711"/>
            <a:ext cx="2159889" cy="2444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858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2F3A69FD-AE63-41B1-9E2A-20B86A338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724" kern="1200" spc="-11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9995" indent="-89995" algn="l" defTabSz="899952" rtl="0" eaLnBrk="1" latinLnBrk="0" hangingPunct="1">
        <a:lnSpc>
          <a:spcPct val="85000"/>
        </a:lnSpc>
        <a:spcBef>
          <a:spcPts val="1279"/>
        </a:spcBef>
        <a:buFont typeface="Arial" pitchFamily="34" charset="0"/>
        <a:buChar char=" "/>
        <a:defRPr sz="236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9986" indent="-337482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236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39971" indent="-539971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968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09957" indent="-809957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79943" indent="-1079943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81040" indent="-224988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377880" indent="-224988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74720" indent="-224988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771560" indent="-224988" algn="l" defTabSz="899952" rtl="0" eaLnBrk="1" latinLnBrk="0" hangingPunct="1">
        <a:lnSpc>
          <a:spcPct val="85000"/>
        </a:lnSpc>
        <a:spcBef>
          <a:spcPts val="591"/>
        </a:spcBef>
        <a:buFont typeface="Arial" pitchFamily="34" charset="0"/>
        <a:buChar char=" "/>
        <a:defRPr sz="1772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40FE44-DA4C-4FB2-90B2-B7FDAB33D60A}"/>
              </a:ext>
            </a:extLst>
          </p:cNvPr>
          <p:cNvSpPr txBox="1"/>
          <p:nvPr/>
        </p:nvSpPr>
        <p:spPr>
          <a:xfrm>
            <a:off x="263694" y="172394"/>
            <a:ext cx="611641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Bath and Wells Multi Academy Trust</a:t>
            </a:r>
          </a:p>
          <a:p>
            <a:r>
              <a:rPr lang="en-GB" dirty="0">
                <a:solidFill>
                  <a:schemeClr val="bg1"/>
                </a:solidFill>
                <a:latin typeface="Franklin Gothic Book" panose="020B0503020102020204" pitchFamily="34" charset="0"/>
              </a:rPr>
              <a:t>All Saints Church School</a:t>
            </a:r>
          </a:p>
          <a:p>
            <a:r>
              <a:rPr lang="en-GB" sz="2600" dirty="0">
                <a:solidFill>
                  <a:schemeClr val="bg1"/>
                </a:solidFill>
                <a:latin typeface="Franklin Gothic Demi"/>
              </a:rPr>
              <a:t>School Development Plan Priorities 2023-2024</a:t>
            </a:r>
            <a:endParaRPr lang="en-GB" sz="26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3703C5-FC5C-4F82-B576-EEE9A0A6D5C6}"/>
              </a:ext>
            </a:extLst>
          </p:cNvPr>
          <p:cNvSpPr/>
          <p:nvPr/>
        </p:nvSpPr>
        <p:spPr>
          <a:xfrm>
            <a:off x="0" y="1588927"/>
            <a:ext cx="8999538" cy="939896"/>
          </a:xfrm>
          <a:prstGeom prst="rect">
            <a:avLst/>
          </a:prstGeom>
          <a:solidFill>
            <a:srgbClr val="BBC4DE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1A84E-6ABB-4E36-8EE8-D1FE8180939B}"/>
              </a:ext>
            </a:extLst>
          </p:cNvPr>
          <p:cNvSpPr txBox="1"/>
          <p:nvPr/>
        </p:nvSpPr>
        <p:spPr>
          <a:xfrm>
            <a:off x="249352" y="1584277"/>
            <a:ext cx="660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Jesus says, “All things are possible if you believe’. Mark 9:23</a:t>
            </a:r>
          </a:p>
          <a:p>
            <a:pPr algn="ctr"/>
            <a:endParaRPr lang="en-GB" sz="1400" b="1" dirty="0">
              <a:solidFill>
                <a:srgbClr val="FF0000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electronics, compact disk, vector graphics&#10;&#10;Description automatically generated">
            <a:extLst>
              <a:ext uri="{FF2B5EF4-FFF2-40B4-BE49-F238E27FC236}">
                <a16:creationId xmlns:a16="http://schemas.microsoft.com/office/drawing/2014/main" id="{BAA0F4B0-AFCB-4F25-8D53-6F77380F1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58" y="-193560"/>
            <a:ext cx="3251880" cy="32518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095B520-B8EB-47B3-AB5E-5D1AFCD83195}"/>
              </a:ext>
            </a:extLst>
          </p:cNvPr>
          <p:cNvSpPr/>
          <p:nvPr/>
        </p:nvSpPr>
        <p:spPr>
          <a:xfrm>
            <a:off x="260578" y="2767896"/>
            <a:ext cx="8434160" cy="3806133"/>
          </a:xfrm>
          <a:prstGeom prst="rect">
            <a:avLst/>
          </a:prstGeom>
          <a:solidFill>
            <a:srgbClr val="BBC4DE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8B5DD-431B-4562-B1C6-ECFB72EA9E03}"/>
              </a:ext>
            </a:extLst>
          </p:cNvPr>
          <p:cNvSpPr txBox="1"/>
          <p:nvPr/>
        </p:nvSpPr>
        <p:spPr>
          <a:xfrm>
            <a:off x="293575" y="2818207"/>
            <a:ext cx="83899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All Saints Church School Values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Love, Perseverance, Friendship, Community, Respect, Wisdom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OUR STRATEGIC GOALS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82F6FC-DCFA-4A68-B41A-214C5D09849B}"/>
              </a:ext>
            </a:extLst>
          </p:cNvPr>
          <p:cNvSpPr/>
          <p:nvPr/>
        </p:nvSpPr>
        <p:spPr>
          <a:xfrm>
            <a:off x="423009" y="3939038"/>
            <a:ext cx="8106908" cy="2451604"/>
          </a:xfrm>
          <a:prstGeom prst="rect">
            <a:avLst/>
          </a:prstGeom>
          <a:solidFill>
            <a:srgbClr val="BBC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C153C-C824-4D17-8DA1-84CFCCFF413A}"/>
              </a:ext>
            </a:extLst>
          </p:cNvPr>
          <p:cNvSpPr txBox="1"/>
          <p:nvPr/>
        </p:nvSpPr>
        <p:spPr>
          <a:xfrm>
            <a:off x="753982" y="4151994"/>
            <a:ext cx="15058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Goal 1: </a:t>
            </a:r>
          </a:p>
          <a:p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and embed a whole school positive behaviour strategy</a:t>
            </a:r>
          </a:p>
          <a:p>
            <a:r>
              <a:rPr lang="en-GB" sz="1400" b="1" dirty="0"/>
              <a:t> </a:t>
            </a:r>
          </a:p>
          <a:p>
            <a:endParaRPr lang="en-GB" sz="1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7E1218-1CE5-4D58-AAF8-C6596C0C7155}"/>
              </a:ext>
            </a:extLst>
          </p:cNvPr>
          <p:cNvCxnSpPr>
            <a:cxnSpLocks/>
          </p:cNvCxnSpPr>
          <p:nvPr/>
        </p:nvCxnSpPr>
        <p:spPr>
          <a:xfrm>
            <a:off x="2389561" y="4108432"/>
            <a:ext cx="0" cy="209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314E31-0059-494E-AB49-E5D02CECD487}"/>
              </a:ext>
            </a:extLst>
          </p:cNvPr>
          <p:cNvCxnSpPr>
            <a:cxnSpLocks/>
          </p:cNvCxnSpPr>
          <p:nvPr/>
        </p:nvCxnSpPr>
        <p:spPr>
          <a:xfrm>
            <a:off x="4476463" y="4108432"/>
            <a:ext cx="0" cy="209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6F70B5-C8C9-43B7-814E-ACD1A1F90845}"/>
              </a:ext>
            </a:extLst>
          </p:cNvPr>
          <p:cNvCxnSpPr>
            <a:cxnSpLocks/>
          </p:cNvCxnSpPr>
          <p:nvPr/>
        </p:nvCxnSpPr>
        <p:spPr>
          <a:xfrm>
            <a:off x="6495130" y="4108433"/>
            <a:ext cx="0" cy="20975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D145D3-F2B9-4835-B684-99A0ADA1B5BC}"/>
              </a:ext>
            </a:extLst>
          </p:cNvPr>
          <p:cNvSpPr txBox="1"/>
          <p:nvPr/>
        </p:nvSpPr>
        <p:spPr>
          <a:xfrm>
            <a:off x="2643240" y="4112042"/>
            <a:ext cx="1440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Goal 2: </a:t>
            </a:r>
          </a:p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further develop assessment for all foundation subjects which is SMART, informative and impactful</a:t>
            </a:r>
            <a:endParaRPr lang="en-GB" sz="1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70B003-08A0-4BCA-8CBC-DD74C5EDB2CA}"/>
              </a:ext>
            </a:extLst>
          </p:cNvPr>
          <p:cNvSpPr txBox="1"/>
          <p:nvPr/>
        </p:nvSpPr>
        <p:spPr>
          <a:xfrm>
            <a:off x="4751100" y="4193150"/>
            <a:ext cx="144054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Goal 3:</a:t>
            </a:r>
          </a:p>
          <a:p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all RE teaching and learning 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</a:t>
            </a:r>
            <a:r>
              <a:rPr lang="en-GB" sz="1600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GB" sz="16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to outstanding </a:t>
            </a:r>
          </a:p>
          <a:p>
            <a:pPr algn="ctr"/>
            <a:endParaRPr lang="en-GB" sz="1400" b="1" dirty="0"/>
          </a:p>
          <a:p>
            <a:pPr algn="ctr"/>
            <a:endParaRPr lang="en-GB" sz="12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8DD9B-86E6-4699-AFBC-04C4BB0051A3}"/>
              </a:ext>
            </a:extLst>
          </p:cNvPr>
          <p:cNvSpPr txBox="1"/>
          <p:nvPr/>
        </p:nvSpPr>
        <p:spPr>
          <a:xfrm>
            <a:off x="6720076" y="4108433"/>
            <a:ext cx="1514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Goal 4:</a:t>
            </a: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embed a systematic and synthetic phonics scheme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4C3176-6A04-41CD-81E5-89FE33255558}"/>
              </a:ext>
            </a:extLst>
          </p:cNvPr>
          <p:cNvSpPr/>
          <p:nvPr/>
        </p:nvSpPr>
        <p:spPr>
          <a:xfrm>
            <a:off x="249352" y="6681108"/>
            <a:ext cx="8434160" cy="5060949"/>
          </a:xfrm>
          <a:prstGeom prst="rect">
            <a:avLst/>
          </a:prstGeom>
          <a:solidFill>
            <a:srgbClr val="BBC4DE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543A8E-3677-4DD8-82D0-D230081FF3A9}"/>
              </a:ext>
            </a:extLst>
          </p:cNvPr>
          <p:cNvSpPr/>
          <p:nvPr/>
        </p:nvSpPr>
        <p:spPr>
          <a:xfrm>
            <a:off x="426286" y="6786985"/>
            <a:ext cx="3992706" cy="4791860"/>
          </a:xfrm>
          <a:prstGeom prst="rect">
            <a:avLst/>
          </a:prstGeom>
          <a:solidFill>
            <a:srgbClr val="BBC4DE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800" b="1" dirty="0"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Saints Church School vision</a:t>
            </a: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Jesus says, “All things are possible if you believe.”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we believe that by working together, we can grow the very best, bespoke version of All Saints Church School.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we can ignite, inspire and nurture curiosity and creativity, self-motivation and self-confidence, then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things will be possible if we believe…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we value and nurture the sparkle of all individuals, in a safe learning environment, with equality underpinning all efforts, children will be able to be the best version of themselves, valuing their own self-worth, knowing that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things will be possible if we believe…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we create a culture of compassion, trust and shared values, ensuring we all work together – both within the school and as part of the wider community - then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things will be possible if we believe…</a:t>
            </a: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If, by utilising an extraordinary talented team of adults, we can encourage trial and error to help develop resilience and perseverance, our children will become lifelong learners and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things will be possible if we believe……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If by peeling back the layers of understanding we have a greater wisdom of life; little by little, deeper and deeper and day by day,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Jesus says, </a:t>
            </a: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“All things will be possible if we believe,”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GB" sz="800" b="1" dirty="0">
                <a:effectLst/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we believe it is!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390B25-9512-4877-89F0-79279E3F647F}"/>
              </a:ext>
            </a:extLst>
          </p:cNvPr>
          <p:cNvSpPr/>
          <p:nvPr/>
        </p:nvSpPr>
        <p:spPr>
          <a:xfrm>
            <a:off x="506072" y="6907683"/>
            <a:ext cx="1163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4C565C"/>
                </a:solidFill>
                <a:latin typeface="Franklin Gothic Demi" panose="020B0703020102020204" pitchFamily="34" charset="0"/>
              </a:rPr>
              <a:t>OUR VISION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39320-C1E2-4504-A74F-793D04216FCE}"/>
              </a:ext>
            </a:extLst>
          </p:cNvPr>
          <p:cNvSpPr/>
          <p:nvPr/>
        </p:nvSpPr>
        <p:spPr>
          <a:xfrm>
            <a:off x="4498777" y="6801651"/>
            <a:ext cx="3992706" cy="4791861"/>
          </a:xfrm>
          <a:prstGeom prst="rect">
            <a:avLst/>
          </a:prstGeom>
          <a:solidFill>
            <a:srgbClr val="BBC4DE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8FFFE8-9F47-46E6-8C47-095B89F45A99}"/>
              </a:ext>
            </a:extLst>
          </p:cNvPr>
          <p:cNvSpPr/>
          <p:nvPr/>
        </p:nvSpPr>
        <p:spPr>
          <a:xfrm>
            <a:off x="4678545" y="7301590"/>
            <a:ext cx="3206810" cy="369332"/>
          </a:xfrm>
          <a:prstGeom prst="rect">
            <a:avLst/>
          </a:prstGeom>
          <a:solidFill>
            <a:srgbClr val="4C565C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Demi" panose="020B0703020102020204" pitchFamily="34" charset="0"/>
              </a:rPr>
              <a:t>MORAL &amp; ETHICAL VALUES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E0A169-8EE8-4618-8280-46B0B7719FEC}"/>
              </a:ext>
            </a:extLst>
          </p:cNvPr>
          <p:cNvSpPr/>
          <p:nvPr/>
        </p:nvSpPr>
        <p:spPr>
          <a:xfrm>
            <a:off x="4658348" y="9410130"/>
            <a:ext cx="3484380" cy="646331"/>
          </a:xfrm>
          <a:prstGeom prst="rect">
            <a:avLst/>
          </a:prstGeom>
          <a:solidFill>
            <a:srgbClr val="4C565C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ranklin Gothic Demi" panose="020B0703020102020204" pitchFamily="34" charset="0"/>
              </a:rPr>
              <a:t>EDUCATIONAL &amp; ASPIRATIONAL VALUES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027D03-F93C-4041-8D8C-CDE0750279F2}"/>
              </a:ext>
            </a:extLst>
          </p:cNvPr>
          <p:cNvSpPr/>
          <p:nvPr/>
        </p:nvSpPr>
        <p:spPr>
          <a:xfrm>
            <a:off x="4598871" y="6904048"/>
            <a:ext cx="4206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4C565C"/>
                </a:solidFill>
                <a:latin typeface="Franklin Gothic Demi" panose="020B0703020102020204" pitchFamily="34" charset="0"/>
              </a:rPr>
              <a:t>BWMAT CORE RESPONSIBILITIES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B2F576-5156-473C-986E-9B6191097FFA}"/>
              </a:ext>
            </a:extLst>
          </p:cNvPr>
          <p:cNvSpPr/>
          <p:nvPr/>
        </p:nvSpPr>
        <p:spPr>
          <a:xfrm>
            <a:off x="4610105" y="7694846"/>
            <a:ext cx="20450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 distinctively Christian ethos underpins all the work of the Trust and every aspect of curriculum delivery. </a:t>
            </a:r>
          </a:p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We reinforce values of kindness, respect, forgiveness, perseverance and love.</a:t>
            </a:r>
          </a:p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Alongside an outstanding education, we deliver a focus on the quality  of our children’s characters.</a:t>
            </a:r>
          </a:p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We guarantee year-round support for the most vulnerable and less well-off, as well as those who suffer discrimination and those living with disability.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7CC4590-6F08-470C-AD86-7C442EA4D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/>
          <a:stretch/>
        </p:blipFill>
        <p:spPr>
          <a:xfrm>
            <a:off x="6674483" y="7937241"/>
            <a:ext cx="1622102" cy="140296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9EF9C0F-6DB6-4241-85F7-EAA1656B65ED}"/>
              </a:ext>
            </a:extLst>
          </p:cNvPr>
          <p:cNvSpPr txBox="1"/>
          <p:nvPr/>
        </p:nvSpPr>
        <p:spPr>
          <a:xfrm>
            <a:off x="4633681" y="10049286"/>
            <a:ext cx="23884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child will experience the highest quality teaching and learning.  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This teaching and learning will be delivered in the best possible environment.</a:t>
            </a:r>
          </a:p>
          <a:p>
            <a:pPr>
              <a:lnSpc>
                <a:spcPct val="100000"/>
              </a:lnSpc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staff are committed to the best and most innovative practice and research.</a:t>
            </a:r>
          </a:p>
          <a:p>
            <a:pPr>
              <a:lnSpc>
                <a:spcPct val="100000"/>
              </a:lnSpc>
            </a:pPr>
            <a:r>
              <a:rPr lang="en-GB" alt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children from all backgrounds are given the chance to change their lives positively through learning. </a:t>
            </a:r>
            <a:endParaRPr lang="en-GB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Every school is on a trajectory to become or </a:t>
            </a:r>
            <a:b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remain outstanding.</a:t>
            </a:r>
          </a:p>
          <a:p>
            <a:pPr>
              <a:lnSpc>
                <a:spcPct val="100000"/>
              </a:lnSpc>
            </a:pP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Outstanding leaders in all our schools.</a:t>
            </a:r>
          </a:p>
          <a:p>
            <a:endParaRPr lang="en-GB" sz="800" dirty="0">
              <a:latin typeface="Franklin Gothic Book" panose="020B05030201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E9D3246-E03D-4670-8E29-5AA7A22A80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6" r="6140"/>
          <a:stretch/>
        </p:blipFill>
        <p:spPr>
          <a:xfrm>
            <a:off x="6956403" y="10200631"/>
            <a:ext cx="1340182" cy="119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641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e71d790-2316-4649-8087-8ab4ccb55ec7">
      <UserInfo>
        <DisplayName>Rachel Morgan</DisplayName>
        <AccountId>24</AccountId>
        <AccountType/>
      </UserInfo>
      <UserInfo>
        <DisplayName>Tom Morrison</DisplayName>
        <AccountId>17</AccountId>
        <AccountType/>
      </UserInfo>
      <UserInfo>
        <DisplayName>Faye Bertham</DisplayName>
        <AccountId>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A83F83479854B9012E03E12263393" ma:contentTypeVersion="7" ma:contentTypeDescription="Create a new document." ma:contentTypeScope="" ma:versionID="d11388635a728f7d0b0e4836cf394184">
  <xsd:schema xmlns:xsd="http://www.w3.org/2001/XMLSchema" xmlns:xs="http://www.w3.org/2001/XMLSchema" xmlns:p="http://schemas.microsoft.com/office/2006/metadata/properties" xmlns:ns2="fc4dec50-1a26-4b9d-8265-92def3ffd298" xmlns:ns3="5e71d790-2316-4649-8087-8ab4ccb55ec7" targetNamespace="http://schemas.microsoft.com/office/2006/metadata/properties" ma:root="true" ma:fieldsID="c64eaf0b793ef5ee9f75e77649c4353c" ns2:_="" ns3:_="">
    <xsd:import namespace="fc4dec50-1a26-4b9d-8265-92def3ffd298"/>
    <xsd:import namespace="5e71d790-2316-4649-8087-8ab4ccb55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dec50-1a26-4b9d-8265-92def3ffd2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1d790-2316-4649-8087-8ab4ccb55e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231A1-C255-4927-B331-CF19FCF992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4C637E-D84C-4C5E-8B1F-65E070BDEC9D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fc4dec50-1a26-4b9d-8265-92def3ffd298"/>
    <ds:schemaRef ds:uri="http://www.w3.org/XML/1998/namespace"/>
    <ds:schemaRef ds:uri="http://schemas.openxmlformats.org/package/2006/metadata/core-properties"/>
    <ds:schemaRef ds:uri="5e71d790-2316-4649-8087-8ab4ccb55ec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D1D3F9-F80C-411B-BB4A-3D6404967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dec50-1a26-4b9d-8265-92def3ffd298"/>
    <ds:schemaRef ds:uri="5e71d790-2316-4649-8087-8ab4ccb55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11418</TotalTime>
  <Words>516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</vt:lpstr>
      <vt:lpstr>Segoe Print</vt:lpstr>
      <vt:lpstr>Metropolitan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Coulter</dc:creator>
  <cp:lastModifiedBy>Sharon Bowditch</cp:lastModifiedBy>
  <cp:revision>26</cp:revision>
  <cp:lastPrinted>2023-08-31T12:55:39Z</cp:lastPrinted>
  <dcterms:created xsi:type="dcterms:W3CDTF">2021-01-27T18:15:30Z</dcterms:created>
  <dcterms:modified xsi:type="dcterms:W3CDTF">2023-08-31T12:57:45Z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0x0101000CBA83F83479854B9012E03E12263393</vt:lpwstr>
  </property>
</Properties>
</file>